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74" r:id="rId14"/>
    <p:sldId id="275" r:id="rId15"/>
    <p:sldId id="276" r:id="rId16"/>
    <p:sldId id="277" r:id="rId17"/>
    <p:sldId id="278" r:id="rId18"/>
    <p:sldId id="279" r:id="rId19"/>
    <p:sldId id="267" r:id="rId20"/>
    <p:sldId id="268" r:id="rId21"/>
    <p:sldId id="269" r:id="rId22"/>
    <p:sldId id="270" r:id="rId23"/>
    <p:sldId id="271" r:id="rId24"/>
    <p:sldId id="272"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0058400" cy="7772400"/>
  <p:notesSz cx="10058400" cy="7772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44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312" y="-9597"/>
            <a:ext cx="10086784" cy="7791593"/>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43655" y="2725139"/>
            <a:ext cx="6409391" cy="1865809"/>
          </a:xfrm>
        </p:spPr>
        <p:txBody>
          <a:bodyPr anchor="b">
            <a:noAutofit/>
          </a:bodyPr>
          <a:lstStyle>
            <a:lvl1pPr algn="r">
              <a:defRPr sz="594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43655" y="4590946"/>
            <a:ext cx="6409391" cy="1243152"/>
          </a:xfrm>
        </p:spPr>
        <p:txBody>
          <a:bodyPr anchor="t"/>
          <a:lstStyle>
            <a:lvl1pPr marL="0" indent="0" algn="r">
              <a:buNone/>
              <a:defRPr>
                <a:solidFill>
                  <a:schemeClr val="tx1">
                    <a:lumMod val="50000"/>
                    <a:lumOff val="50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2216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0560" y="690880"/>
            <a:ext cx="6982485" cy="3857413"/>
          </a:xfrm>
        </p:spPr>
        <p:txBody>
          <a:bodyPr anchor="ctr">
            <a:normAutofit/>
          </a:bodyPr>
          <a:lstStyle>
            <a:lvl1pPr algn="l">
              <a:defRPr sz="4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0560" y="5066453"/>
            <a:ext cx="6982485" cy="1780424"/>
          </a:xfrm>
        </p:spPr>
        <p:txBody>
          <a:bodyPr anchor="ctr">
            <a:normAutofit/>
          </a:bodyPr>
          <a:lstStyle>
            <a:lvl1pPr marL="0" indent="0" algn="l">
              <a:buNone/>
              <a:defRPr sz="1980">
                <a:solidFill>
                  <a:schemeClr val="tx1">
                    <a:lumMod val="75000"/>
                    <a:lumOff val="2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30799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2374" y="690880"/>
            <a:ext cx="6679400" cy="3425613"/>
          </a:xfrm>
        </p:spPr>
        <p:txBody>
          <a:bodyPr anchor="ctr">
            <a:normAutofit/>
          </a:bodyPr>
          <a:lstStyle>
            <a:lvl1pPr algn="l">
              <a:defRPr sz="484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211182" y="4116493"/>
            <a:ext cx="5961784" cy="431800"/>
          </a:xfrm>
        </p:spPr>
        <p:txBody>
          <a:bodyPr anchor="ctr">
            <a:noAutofit/>
          </a:bodyPr>
          <a:lstStyle>
            <a:lvl1pPr marL="0" indent="0">
              <a:buFontTx/>
              <a:buNone/>
              <a:defRPr sz="1760">
                <a:solidFill>
                  <a:schemeClr val="tx1">
                    <a:lumMod val="50000"/>
                    <a:lumOff val="50000"/>
                  </a:schemeClr>
                </a:solidFill>
              </a:defRPr>
            </a:lvl1pPr>
            <a:lvl2pPr marL="502920" indent="0">
              <a:buFontTx/>
              <a:buNone/>
              <a:defRPr/>
            </a:lvl2pPr>
            <a:lvl3pPr marL="1005840" indent="0">
              <a:buFontTx/>
              <a:buNone/>
              <a:defRPr/>
            </a:lvl3pPr>
            <a:lvl4pPr marL="1508760" indent="0">
              <a:buFontTx/>
              <a:buNone/>
              <a:defRPr/>
            </a:lvl4pPr>
            <a:lvl5pPr marL="2011680" indent="0">
              <a:buFontTx/>
              <a:buNone/>
              <a:defRPr/>
            </a:lvl5pPr>
          </a:lstStyle>
          <a:p>
            <a:pPr lvl="0"/>
            <a:r>
              <a:rPr lang="en-US" smtClean="0"/>
              <a:t>Edit Master text styles</a:t>
            </a:r>
          </a:p>
        </p:txBody>
      </p:sp>
      <p:sp>
        <p:nvSpPr>
          <p:cNvPr id="3" name="Text Placeholder 2"/>
          <p:cNvSpPr>
            <a:spLocks noGrp="1"/>
          </p:cNvSpPr>
          <p:nvPr>
            <p:ph type="body" idx="1"/>
          </p:nvPr>
        </p:nvSpPr>
        <p:spPr>
          <a:xfrm>
            <a:off x="670558" y="5066453"/>
            <a:ext cx="6982487" cy="1780424"/>
          </a:xfrm>
        </p:spPr>
        <p:txBody>
          <a:bodyPr anchor="ctr">
            <a:normAutofit/>
          </a:bodyPr>
          <a:lstStyle>
            <a:lvl1pPr marL="0" indent="0" algn="l">
              <a:buNone/>
              <a:defRPr sz="1980">
                <a:solidFill>
                  <a:schemeClr val="tx1">
                    <a:lumMod val="75000"/>
                    <a:lumOff val="2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530983" y="895762"/>
            <a:ext cx="503051" cy="662746"/>
          </a:xfrm>
          <a:prstGeom prst="rect">
            <a:avLst/>
          </a:prstGeom>
        </p:spPr>
        <p:txBody>
          <a:bodyPr vert="horz" lIns="100584" tIns="50292" rIns="100584" bIns="50292" rtlCol="0" anchor="ctr">
            <a:noAutofit/>
          </a:bodyPr>
          <a:lstStyle/>
          <a:p>
            <a:pPr lvl="0"/>
            <a:r>
              <a:rPr lang="en-US" sz="88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422469" y="3271430"/>
            <a:ext cx="503051" cy="662746"/>
          </a:xfrm>
          <a:prstGeom prst="rect">
            <a:avLst/>
          </a:prstGeom>
        </p:spPr>
        <p:txBody>
          <a:bodyPr vert="horz" lIns="100584" tIns="50292" rIns="100584" bIns="50292" rtlCol="0" anchor="ctr">
            <a:noAutofit/>
          </a:bodyPr>
          <a:lstStyle/>
          <a:p>
            <a:pPr lvl="0"/>
            <a:r>
              <a:rPr lang="en-US" sz="88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3657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0558" y="2189587"/>
            <a:ext cx="6982487" cy="2941521"/>
          </a:xfrm>
        </p:spPr>
        <p:txBody>
          <a:bodyPr anchor="b">
            <a:normAutofit/>
          </a:bodyPr>
          <a:lstStyle>
            <a:lvl1pPr algn="l">
              <a:defRPr sz="48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0558" y="5131108"/>
            <a:ext cx="6982487" cy="1715769"/>
          </a:xfrm>
        </p:spPr>
        <p:txBody>
          <a:bodyPr anchor="t">
            <a:normAutofit/>
          </a:bodyPr>
          <a:lstStyle>
            <a:lvl1pPr marL="0" indent="0" algn="l">
              <a:buNone/>
              <a:defRPr sz="1980">
                <a:solidFill>
                  <a:schemeClr val="tx1">
                    <a:lumMod val="75000"/>
                    <a:lumOff val="2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24631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2374" y="690880"/>
            <a:ext cx="6679400" cy="3425613"/>
          </a:xfrm>
        </p:spPr>
        <p:txBody>
          <a:bodyPr anchor="ctr">
            <a:normAutofit/>
          </a:bodyPr>
          <a:lstStyle>
            <a:lvl1pPr algn="l">
              <a:defRPr sz="484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0557" y="4548294"/>
            <a:ext cx="6982488" cy="582814"/>
          </a:xfrm>
        </p:spPr>
        <p:txBody>
          <a:bodyPr anchor="b">
            <a:noAutofit/>
          </a:bodyPr>
          <a:lstStyle>
            <a:lvl1pPr marL="0" indent="0">
              <a:buFontTx/>
              <a:buNone/>
              <a:defRPr sz="2640">
                <a:solidFill>
                  <a:schemeClr val="tx1">
                    <a:lumMod val="75000"/>
                    <a:lumOff val="25000"/>
                  </a:schemeClr>
                </a:solidFill>
              </a:defRPr>
            </a:lvl1pPr>
            <a:lvl2pPr marL="502920" indent="0">
              <a:buFontTx/>
              <a:buNone/>
              <a:defRPr/>
            </a:lvl2pPr>
            <a:lvl3pPr marL="1005840" indent="0">
              <a:buFontTx/>
              <a:buNone/>
              <a:defRPr/>
            </a:lvl3pPr>
            <a:lvl4pPr marL="1508760" indent="0">
              <a:buFontTx/>
              <a:buNone/>
              <a:defRPr/>
            </a:lvl4pPr>
            <a:lvl5pPr marL="2011680" indent="0">
              <a:buFontTx/>
              <a:buNone/>
              <a:defRPr/>
            </a:lvl5pPr>
          </a:lstStyle>
          <a:p>
            <a:pPr lvl="0"/>
            <a:r>
              <a:rPr lang="en-US" smtClean="0"/>
              <a:t>Edit Master text styles</a:t>
            </a:r>
          </a:p>
        </p:txBody>
      </p:sp>
      <p:sp>
        <p:nvSpPr>
          <p:cNvPr id="3" name="Text Placeholder 2"/>
          <p:cNvSpPr>
            <a:spLocks noGrp="1"/>
          </p:cNvSpPr>
          <p:nvPr>
            <p:ph type="body" idx="1"/>
          </p:nvPr>
        </p:nvSpPr>
        <p:spPr>
          <a:xfrm>
            <a:off x="670558" y="5131108"/>
            <a:ext cx="6982487" cy="1715769"/>
          </a:xfrm>
        </p:spPr>
        <p:txBody>
          <a:bodyPr anchor="t">
            <a:normAutofit/>
          </a:bodyPr>
          <a:lstStyle>
            <a:lvl1pPr marL="0" indent="0" algn="l">
              <a:buNone/>
              <a:defRPr sz="1980">
                <a:solidFill>
                  <a:schemeClr val="tx1">
                    <a:lumMod val="50000"/>
                    <a:lumOff val="50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24" name="TextBox 23"/>
          <p:cNvSpPr txBox="1"/>
          <p:nvPr/>
        </p:nvSpPr>
        <p:spPr>
          <a:xfrm>
            <a:off x="530983" y="895762"/>
            <a:ext cx="503051" cy="662746"/>
          </a:xfrm>
          <a:prstGeom prst="rect">
            <a:avLst/>
          </a:prstGeom>
        </p:spPr>
        <p:txBody>
          <a:bodyPr vert="horz" lIns="100584" tIns="50292" rIns="100584" bIns="50292" rtlCol="0" anchor="ctr">
            <a:noAutofit/>
          </a:bodyPr>
          <a:lstStyle/>
          <a:p>
            <a:pPr lvl="0"/>
            <a:r>
              <a:rPr lang="en-US" sz="88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422469" y="3271430"/>
            <a:ext cx="503051" cy="662746"/>
          </a:xfrm>
          <a:prstGeom prst="rect">
            <a:avLst/>
          </a:prstGeom>
        </p:spPr>
        <p:txBody>
          <a:bodyPr vert="horz" lIns="100584" tIns="50292" rIns="100584" bIns="50292" rtlCol="0" anchor="ctr">
            <a:noAutofit/>
          </a:bodyPr>
          <a:lstStyle/>
          <a:p>
            <a:pPr lvl="0"/>
            <a:r>
              <a:rPr lang="en-US" sz="88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9570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77433" y="690880"/>
            <a:ext cx="6975612" cy="3425613"/>
          </a:xfrm>
        </p:spPr>
        <p:txBody>
          <a:bodyPr anchor="ctr">
            <a:normAutofit/>
          </a:bodyPr>
          <a:lstStyle>
            <a:lvl1pPr algn="l">
              <a:defRPr sz="484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0557" y="4548294"/>
            <a:ext cx="6982488" cy="582814"/>
          </a:xfrm>
        </p:spPr>
        <p:txBody>
          <a:bodyPr anchor="b">
            <a:noAutofit/>
          </a:bodyPr>
          <a:lstStyle>
            <a:lvl1pPr marL="0" indent="0">
              <a:buFontTx/>
              <a:buNone/>
              <a:defRPr sz="2640">
                <a:solidFill>
                  <a:schemeClr val="accent1"/>
                </a:solidFill>
              </a:defRPr>
            </a:lvl1pPr>
            <a:lvl2pPr marL="502920" indent="0">
              <a:buFontTx/>
              <a:buNone/>
              <a:defRPr/>
            </a:lvl2pPr>
            <a:lvl3pPr marL="1005840" indent="0">
              <a:buFontTx/>
              <a:buNone/>
              <a:defRPr/>
            </a:lvl3pPr>
            <a:lvl4pPr marL="1508760" indent="0">
              <a:buFontTx/>
              <a:buNone/>
              <a:defRPr/>
            </a:lvl4pPr>
            <a:lvl5pPr marL="2011680" indent="0">
              <a:buFontTx/>
              <a:buNone/>
              <a:defRPr/>
            </a:lvl5pPr>
          </a:lstStyle>
          <a:p>
            <a:pPr lvl="0"/>
            <a:r>
              <a:rPr lang="en-US" smtClean="0"/>
              <a:t>Edit Master text styles</a:t>
            </a:r>
          </a:p>
        </p:txBody>
      </p:sp>
      <p:sp>
        <p:nvSpPr>
          <p:cNvPr id="3" name="Text Placeholder 2"/>
          <p:cNvSpPr>
            <a:spLocks noGrp="1"/>
          </p:cNvSpPr>
          <p:nvPr>
            <p:ph type="body" idx="1"/>
          </p:nvPr>
        </p:nvSpPr>
        <p:spPr>
          <a:xfrm>
            <a:off x="670558" y="5131108"/>
            <a:ext cx="6982487" cy="1715769"/>
          </a:xfrm>
        </p:spPr>
        <p:txBody>
          <a:bodyPr anchor="t">
            <a:normAutofit/>
          </a:bodyPr>
          <a:lstStyle>
            <a:lvl1pPr marL="0" indent="0" algn="l">
              <a:buNone/>
              <a:defRPr sz="1980">
                <a:solidFill>
                  <a:schemeClr val="tx1">
                    <a:lumMod val="50000"/>
                    <a:lumOff val="50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82297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56830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5043" y="690881"/>
            <a:ext cx="1076693" cy="5951644"/>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0559" y="690881"/>
            <a:ext cx="5714529" cy="59516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5340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73722" y="3188715"/>
            <a:ext cx="5510954" cy="909320"/>
          </a:xfrm>
          <a:prstGeom prst="rect">
            <a:avLst/>
          </a:prstGeom>
        </p:spPr>
        <p:txBody>
          <a:bodyPr wrap="square" lIns="0" tIns="0" rIns="0" bIns="0">
            <a:spAutoFit/>
          </a:bodyPr>
          <a:lstStyle>
            <a:lvl1pPr>
              <a:defRPr sz="58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50" b="1" i="0">
                <a:solidFill>
                  <a:srgbClr val="595959"/>
                </a:solidFill>
                <a:latin typeface="Calibri"/>
                <a:cs typeface="Calibri"/>
              </a:defRPr>
            </a:lvl1pPr>
          </a:lstStyle>
          <a:p>
            <a:pPr marL="12700">
              <a:lnSpc>
                <a:spcPct val="100000"/>
              </a:lnSpc>
              <a:spcBef>
                <a:spcPts val="155"/>
              </a:spcBef>
            </a:pPr>
            <a:r>
              <a:rPr spc="65" dirty="0"/>
              <a:t>Docker </a:t>
            </a:r>
            <a:r>
              <a:rPr spc="75" dirty="0"/>
              <a:t>Deep</a:t>
            </a:r>
            <a:r>
              <a:rPr spc="5" dirty="0"/>
              <a:t> </a:t>
            </a:r>
            <a:r>
              <a:rPr spc="50" dirty="0"/>
              <a:t>Dive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7144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312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0558" y="3060984"/>
            <a:ext cx="6982487" cy="2070125"/>
          </a:xfrm>
        </p:spPr>
        <p:txBody>
          <a:bodyPr anchor="b"/>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0558" y="5131108"/>
            <a:ext cx="6982487" cy="975120"/>
          </a:xfrm>
        </p:spPr>
        <p:txBody>
          <a:bodyPr anchor="t"/>
          <a:lstStyle>
            <a:lvl1pPr marL="0" indent="0" algn="l">
              <a:buNone/>
              <a:defRPr sz="2200">
                <a:solidFill>
                  <a:schemeClr val="tx1">
                    <a:lumMod val="50000"/>
                    <a:lumOff val="50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7/2/2019</a:t>
            </a:fld>
            <a:endParaRPr lang="en-US"/>
          </a:p>
        </p:txBody>
      </p:sp>
      <p:sp>
        <p:nvSpPr>
          <p:cNvPr id="5" name="Footer Placeholder 4"/>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9539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690880"/>
            <a:ext cx="6982485" cy="149690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0561" y="2448668"/>
            <a:ext cx="3396920" cy="4398208"/>
          </a:xfrm>
        </p:spPr>
        <p:txBody>
          <a:bodyPr>
            <a:normAutofit/>
          </a:bodyPr>
          <a:lstStyle>
            <a:lvl1pPr>
              <a:defRPr sz="1980"/>
            </a:lvl1pPr>
            <a:lvl2pPr>
              <a:defRPr sz="1760"/>
            </a:lvl2pPr>
            <a:lvl3pPr>
              <a:defRPr sz="1540"/>
            </a:lvl3pPr>
            <a:lvl4pPr>
              <a:defRPr sz="1320"/>
            </a:lvl4pPr>
            <a:lvl5pPr>
              <a:defRPr sz="1320"/>
            </a:lvl5pPr>
            <a:lvl6pPr>
              <a:defRPr sz="1320"/>
            </a:lvl6pPr>
            <a:lvl7pPr>
              <a:defRPr sz="1320"/>
            </a:lvl7pPr>
            <a:lvl8pPr>
              <a:defRPr sz="1320"/>
            </a:lvl8pPr>
            <a:lvl9pPr>
              <a:defRPr sz="13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56124" y="2448669"/>
            <a:ext cx="3396921" cy="4398209"/>
          </a:xfrm>
        </p:spPr>
        <p:txBody>
          <a:bodyPr>
            <a:normAutofit/>
          </a:bodyPr>
          <a:lstStyle>
            <a:lvl1pPr>
              <a:defRPr sz="1980"/>
            </a:lvl1pPr>
            <a:lvl2pPr>
              <a:defRPr sz="1760"/>
            </a:lvl2pPr>
            <a:lvl3pPr>
              <a:defRPr sz="1540"/>
            </a:lvl3pPr>
            <a:lvl4pPr>
              <a:defRPr sz="1320"/>
            </a:lvl4pPr>
            <a:lvl5pPr>
              <a:defRPr sz="1320"/>
            </a:lvl5pPr>
            <a:lvl6pPr>
              <a:defRPr sz="1320"/>
            </a:lvl6pPr>
            <a:lvl7pPr>
              <a:defRPr sz="1320"/>
            </a:lvl7pPr>
            <a:lvl8pPr>
              <a:defRPr sz="1320"/>
            </a:lvl8pPr>
            <a:lvl9pPr>
              <a:defRPr sz="132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7/2/2019</a:t>
            </a:fld>
            <a:endParaRPr lang="en-US"/>
          </a:p>
        </p:txBody>
      </p:sp>
      <p:sp>
        <p:nvSpPr>
          <p:cNvPr id="6" name="Footer Placeholder 5"/>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2823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690880"/>
            <a:ext cx="6982484" cy="149690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0559" y="2449114"/>
            <a:ext cx="3399739" cy="653097"/>
          </a:xfrm>
        </p:spPr>
        <p:txBody>
          <a:bodyPr anchor="b">
            <a:noAutofit/>
          </a:bodyPr>
          <a:lstStyle>
            <a:lvl1pPr marL="0" indent="0">
              <a:buNone/>
              <a:defRPr sz="2640" b="0"/>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smtClean="0"/>
              <a:t>Edit Master text styles</a:t>
            </a:r>
          </a:p>
        </p:txBody>
      </p:sp>
      <p:sp>
        <p:nvSpPr>
          <p:cNvPr id="4" name="Content Placeholder 3"/>
          <p:cNvSpPr>
            <a:spLocks noGrp="1"/>
          </p:cNvSpPr>
          <p:nvPr>
            <p:ph sz="half" idx="2"/>
          </p:nvPr>
        </p:nvSpPr>
        <p:spPr>
          <a:xfrm>
            <a:off x="670559" y="3102213"/>
            <a:ext cx="3399739" cy="37446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53304" y="2449114"/>
            <a:ext cx="3399739" cy="653097"/>
          </a:xfrm>
        </p:spPr>
        <p:txBody>
          <a:bodyPr anchor="b">
            <a:noAutofit/>
          </a:bodyPr>
          <a:lstStyle>
            <a:lvl1pPr marL="0" indent="0">
              <a:buNone/>
              <a:defRPr sz="2640" b="0"/>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smtClean="0"/>
              <a:t>Edit Master text styles</a:t>
            </a:r>
          </a:p>
        </p:txBody>
      </p:sp>
      <p:sp>
        <p:nvSpPr>
          <p:cNvPr id="6" name="Content Placeholder 5"/>
          <p:cNvSpPr>
            <a:spLocks noGrp="1"/>
          </p:cNvSpPr>
          <p:nvPr>
            <p:ph sz="quarter" idx="4"/>
          </p:nvPr>
        </p:nvSpPr>
        <p:spPr>
          <a:xfrm>
            <a:off x="4253304" y="3102213"/>
            <a:ext cx="3399739" cy="37446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7/2/2019</a:t>
            </a:fld>
            <a:endParaRPr lang="en-US"/>
          </a:p>
        </p:txBody>
      </p:sp>
      <p:sp>
        <p:nvSpPr>
          <p:cNvPr id="8" name="Footer Placeholder 7"/>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5167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0559" y="690880"/>
            <a:ext cx="6982485" cy="149690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7/2/2019</a:t>
            </a:fld>
            <a:endParaRPr lang="en-US"/>
          </a:p>
        </p:txBody>
      </p:sp>
      <p:sp>
        <p:nvSpPr>
          <p:cNvPr id="4" name="Footer Placeholder 3"/>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36486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7/2/2019</a:t>
            </a:fld>
            <a:endParaRPr lang="en-US"/>
          </a:p>
        </p:txBody>
      </p:sp>
      <p:sp>
        <p:nvSpPr>
          <p:cNvPr id="3" name="Footer Placeholder 2"/>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1486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0559" y="1698418"/>
            <a:ext cx="3069200" cy="1448928"/>
          </a:xfrm>
        </p:spPr>
        <p:txBody>
          <a:bodyPr anchor="b">
            <a:normAutofit/>
          </a:bodyPr>
          <a:lstStyle>
            <a:lvl1pPr>
              <a:defRPr sz="2200"/>
            </a:lvl1pPr>
          </a:lstStyle>
          <a:p>
            <a:r>
              <a:rPr lang="en-US" smtClean="0"/>
              <a:t>Click to edit Master title style</a:t>
            </a:r>
            <a:endParaRPr lang="en-US" dirty="0"/>
          </a:p>
        </p:txBody>
      </p:sp>
      <p:sp>
        <p:nvSpPr>
          <p:cNvPr id="3" name="Content Placeholder 2"/>
          <p:cNvSpPr>
            <a:spLocks noGrp="1"/>
          </p:cNvSpPr>
          <p:nvPr>
            <p:ph idx="1"/>
          </p:nvPr>
        </p:nvSpPr>
        <p:spPr>
          <a:xfrm>
            <a:off x="3928403" y="583582"/>
            <a:ext cx="3724641" cy="626329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0559" y="3147346"/>
            <a:ext cx="3069200" cy="2929042"/>
          </a:xfrm>
        </p:spPr>
        <p:txBody>
          <a:bodyPr>
            <a:normAutofit/>
          </a:bodyPr>
          <a:lstStyle>
            <a:lvl1pPr marL="0" indent="0">
              <a:buNone/>
              <a:defRPr sz="154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7/2/2019</a:t>
            </a:fld>
            <a:endParaRPr lang="en-US"/>
          </a:p>
        </p:txBody>
      </p:sp>
      <p:sp>
        <p:nvSpPr>
          <p:cNvPr id="6" name="Footer Placeholder 5"/>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1408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0559" y="5440680"/>
            <a:ext cx="6982485" cy="642303"/>
          </a:xfrm>
        </p:spPr>
        <p:txBody>
          <a:bodyPr anchor="b">
            <a:normAutofit/>
          </a:bodyPr>
          <a:lstStyle>
            <a:lvl1pPr algn="l">
              <a:defRPr sz="264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0559" y="690880"/>
            <a:ext cx="6982485" cy="4358480"/>
          </a:xfrm>
        </p:spPr>
        <p:txBody>
          <a:bodyPr anchor="t">
            <a:normAutofit/>
          </a:bodyPr>
          <a:lstStyle>
            <a:lvl1pPr marL="0" indent="0" algn="ctr">
              <a:buNone/>
              <a:defRPr sz="1760"/>
            </a:lvl1pPr>
            <a:lvl2pPr marL="502920" indent="0">
              <a:buNone/>
              <a:defRPr sz="1760"/>
            </a:lvl2pPr>
            <a:lvl3pPr marL="1005840" indent="0">
              <a:buNone/>
              <a:defRPr sz="1760"/>
            </a:lvl3pPr>
            <a:lvl4pPr marL="1508760" indent="0">
              <a:buNone/>
              <a:defRPr sz="1760"/>
            </a:lvl4pPr>
            <a:lvl5pPr marL="2011680" indent="0">
              <a:buNone/>
              <a:defRPr sz="1760"/>
            </a:lvl5pPr>
            <a:lvl6pPr marL="2514600" indent="0">
              <a:buNone/>
              <a:defRPr sz="1760"/>
            </a:lvl6pPr>
            <a:lvl7pPr marL="3017520" indent="0">
              <a:buNone/>
              <a:defRPr sz="1760"/>
            </a:lvl7pPr>
            <a:lvl8pPr marL="3520440" indent="0">
              <a:buNone/>
              <a:defRPr sz="1760"/>
            </a:lvl8pPr>
            <a:lvl9pPr marL="4023360" indent="0">
              <a:buNone/>
              <a:defRPr sz="1760"/>
            </a:lvl9pPr>
          </a:lstStyle>
          <a:p>
            <a:r>
              <a:rPr lang="en-US" smtClean="0"/>
              <a:t>Click icon to add picture</a:t>
            </a:r>
            <a:endParaRPr lang="en-US" dirty="0"/>
          </a:p>
        </p:txBody>
      </p:sp>
      <p:sp>
        <p:nvSpPr>
          <p:cNvPr id="4" name="Text Placeholder 3"/>
          <p:cNvSpPr>
            <a:spLocks noGrp="1"/>
          </p:cNvSpPr>
          <p:nvPr>
            <p:ph type="body" sz="half" idx="2"/>
          </p:nvPr>
        </p:nvSpPr>
        <p:spPr>
          <a:xfrm>
            <a:off x="670559" y="6082983"/>
            <a:ext cx="6982485" cy="763894"/>
          </a:xfrm>
        </p:spPr>
        <p:txBody>
          <a:bodyPr>
            <a:normAutofit/>
          </a:bodyPr>
          <a:lstStyle>
            <a:lvl1pPr marL="0" indent="0">
              <a:buNone/>
              <a:defRPr sz="132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7/2/2019</a:t>
            </a:fld>
            <a:endParaRPr lang="en-US"/>
          </a:p>
        </p:txBody>
      </p:sp>
      <p:sp>
        <p:nvSpPr>
          <p:cNvPr id="6" name="Footer Placeholder 5"/>
          <p:cNvSpPr>
            <a:spLocks noGrp="1"/>
          </p:cNvSpPr>
          <p:nvPr>
            <p:ph type="ftr" sz="quarter" idx="11"/>
          </p:nvPr>
        </p:nvSpPr>
        <p:spPr/>
        <p:txBody>
          <a:body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872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313" y="-9597"/>
            <a:ext cx="10086786" cy="7791593"/>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0560" y="690880"/>
            <a:ext cx="6982484" cy="1496907"/>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0559" y="2448669"/>
            <a:ext cx="6982485" cy="439820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45784" y="6846879"/>
            <a:ext cx="752545" cy="413808"/>
          </a:xfrm>
          <a:prstGeom prst="rect">
            <a:avLst/>
          </a:prstGeom>
        </p:spPr>
        <p:txBody>
          <a:bodyPr vert="horz" lIns="91440" tIns="45720" rIns="91440" bIns="45720" rtlCol="0" anchor="ctr"/>
          <a:lstStyle>
            <a:lvl1pPr algn="r">
              <a:defRPr sz="990">
                <a:solidFill>
                  <a:schemeClr val="tx1">
                    <a:tint val="75000"/>
                  </a:schemeClr>
                </a:solidFill>
              </a:defRPr>
            </a:lvl1pPr>
          </a:lstStyle>
          <a:p>
            <a:fld id="{1D8BD707-D9CF-40AE-B4C6-C98DA3205C09}" type="datetimeFigureOut">
              <a:rPr lang="en-US" smtClean="0"/>
              <a:t>7/2/2019</a:t>
            </a:fld>
            <a:endParaRPr lang="en-US"/>
          </a:p>
        </p:txBody>
      </p:sp>
      <p:sp>
        <p:nvSpPr>
          <p:cNvPr id="5" name="Footer Placeholder 4"/>
          <p:cNvSpPr>
            <a:spLocks noGrp="1"/>
          </p:cNvSpPr>
          <p:nvPr>
            <p:ph type="ftr" sz="quarter" idx="3"/>
          </p:nvPr>
        </p:nvSpPr>
        <p:spPr>
          <a:xfrm>
            <a:off x="670560" y="6846879"/>
            <a:ext cx="5085270" cy="413808"/>
          </a:xfrm>
          <a:prstGeom prst="rect">
            <a:avLst/>
          </a:prstGeom>
        </p:spPr>
        <p:txBody>
          <a:bodyPr vert="horz" lIns="91440" tIns="45720" rIns="91440" bIns="45720" rtlCol="0" anchor="ctr"/>
          <a:lstStyle>
            <a:lvl1pPr algn="l">
              <a:defRPr sz="990">
                <a:solidFill>
                  <a:schemeClr val="tx1">
                    <a:tint val="75000"/>
                  </a:schemeClr>
                </a:solidFill>
              </a:defRPr>
            </a:lvl1pPr>
          </a:lstStyle>
          <a:p>
            <a:pPr marL="12700">
              <a:lnSpc>
                <a:spcPct val="100000"/>
              </a:lnSpc>
              <a:spcBef>
                <a:spcPts val="155"/>
              </a:spcBef>
            </a:pPr>
            <a:r>
              <a:rPr lang="en-US" spc="65" smtClean="0"/>
              <a:t>Docker </a:t>
            </a:r>
            <a:r>
              <a:rPr lang="en-US" spc="75" smtClean="0"/>
              <a:t>Deep</a:t>
            </a:r>
            <a:r>
              <a:rPr lang="en-US" spc="5" smtClean="0"/>
              <a:t> </a:t>
            </a:r>
            <a:r>
              <a:rPr lang="en-US" spc="50" smtClean="0"/>
              <a:t>Dive</a:t>
            </a:r>
            <a:endParaRPr lang="en-US" spc="50" dirty="0"/>
          </a:p>
        </p:txBody>
      </p:sp>
      <p:sp>
        <p:nvSpPr>
          <p:cNvPr id="6" name="Slide Number Placeholder 5"/>
          <p:cNvSpPr>
            <a:spLocks noGrp="1"/>
          </p:cNvSpPr>
          <p:nvPr>
            <p:ph type="sldNum" sz="quarter" idx="4"/>
          </p:nvPr>
        </p:nvSpPr>
        <p:spPr>
          <a:xfrm>
            <a:off x="7089144" y="6846879"/>
            <a:ext cx="563902" cy="413808"/>
          </a:xfrm>
          <a:prstGeom prst="rect">
            <a:avLst/>
          </a:prstGeom>
        </p:spPr>
        <p:txBody>
          <a:bodyPr vert="horz" lIns="91440" tIns="45720" rIns="91440" bIns="45720" rtlCol="0" anchor="ctr"/>
          <a:lstStyle>
            <a:lvl1pPr algn="r">
              <a:defRPr sz="990">
                <a:solidFill>
                  <a:schemeClr val="accent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192939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l" defTabSz="502920" rtl="0" eaLnBrk="1" latinLnBrk="0" hangingPunct="1">
        <a:spcBef>
          <a:spcPct val="0"/>
        </a:spcBef>
        <a:buNone/>
        <a:defRPr sz="396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190" indent="-377190" algn="l" defTabSz="502920" rtl="0" eaLnBrk="1" latinLnBrk="0" hangingPunct="1">
        <a:spcBef>
          <a:spcPts val="1100"/>
        </a:spcBef>
        <a:spcAft>
          <a:spcPts val="0"/>
        </a:spcAft>
        <a:buClr>
          <a:schemeClr val="accent1"/>
        </a:buClr>
        <a:buSzPct val="80000"/>
        <a:buFont typeface="Wingdings 3" charset="2"/>
        <a:buChar char=""/>
        <a:defRPr sz="1980" kern="1200">
          <a:solidFill>
            <a:schemeClr val="tx1">
              <a:lumMod val="75000"/>
              <a:lumOff val="25000"/>
            </a:schemeClr>
          </a:solidFill>
          <a:latin typeface="+mn-lt"/>
          <a:ea typeface="+mn-ea"/>
          <a:cs typeface="+mn-cs"/>
        </a:defRPr>
      </a:lvl1pPr>
      <a:lvl2pPr marL="817245" indent="-314325" algn="l" defTabSz="502920" rtl="0" eaLnBrk="1" latinLnBrk="0" hangingPunct="1">
        <a:spcBef>
          <a:spcPts val="1100"/>
        </a:spcBef>
        <a:spcAft>
          <a:spcPts val="0"/>
        </a:spcAft>
        <a:buClr>
          <a:schemeClr val="accent1"/>
        </a:buClr>
        <a:buSzPct val="80000"/>
        <a:buFont typeface="Wingdings 3" charset="2"/>
        <a:buChar char=""/>
        <a:defRPr sz="1760" kern="1200">
          <a:solidFill>
            <a:schemeClr val="tx1">
              <a:lumMod val="75000"/>
              <a:lumOff val="25000"/>
            </a:schemeClr>
          </a:solidFill>
          <a:latin typeface="+mn-lt"/>
          <a:ea typeface="+mn-ea"/>
          <a:cs typeface="+mn-cs"/>
        </a:defRPr>
      </a:lvl2pPr>
      <a:lvl3pPr marL="1257300" indent="-251460" algn="l" defTabSz="502920" rtl="0" eaLnBrk="1" latinLnBrk="0" hangingPunct="1">
        <a:spcBef>
          <a:spcPts val="1100"/>
        </a:spcBef>
        <a:spcAft>
          <a:spcPts val="0"/>
        </a:spcAft>
        <a:buClr>
          <a:schemeClr val="accent1"/>
        </a:buClr>
        <a:buSzPct val="80000"/>
        <a:buFont typeface="Wingdings 3" charset="2"/>
        <a:buChar char=""/>
        <a:defRPr sz="1540" kern="1200">
          <a:solidFill>
            <a:schemeClr val="tx1">
              <a:lumMod val="75000"/>
              <a:lumOff val="25000"/>
            </a:schemeClr>
          </a:solidFill>
          <a:latin typeface="+mn-lt"/>
          <a:ea typeface="+mn-ea"/>
          <a:cs typeface="+mn-cs"/>
        </a:defRPr>
      </a:lvl3pPr>
      <a:lvl4pPr marL="176022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4pPr>
      <a:lvl5pPr marL="226314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5pPr>
      <a:lvl6pPr marL="276606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6pPr>
      <a:lvl7pPr marL="326898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7pPr>
      <a:lvl8pPr marL="377190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8pPr>
      <a:lvl9pPr marL="4274820" indent="-251460" algn="l" defTabSz="502920" rtl="0" eaLnBrk="1" latinLnBrk="0" hangingPunct="1">
        <a:spcBef>
          <a:spcPts val="1100"/>
        </a:spcBef>
        <a:spcAft>
          <a:spcPts val="0"/>
        </a:spcAft>
        <a:buClr>
          <a:schemeClr val="accent1"/>
        </a:buClr>
        <a:buSzPct val="80000"/>
        <a:buFont typeface="Wingdings 3" charset="2"/>
        <a:buChar char=""/>
        <a:defRPr sz="1320" kern="1200">
          <a:solidFill>
            <a:schemeClr val="tx1">
              <a:lumMod val="75000"/>
              <a:lumOff val="25000"/>
            </a:schemeClr>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8424" y="6252204"/>
            <a:ext cx="1123950" cy="174625"/>
          </a:xfrm>
          <a:prstGeom prst="rect">
            <a:avLst/>
          </a:prstGeom>
        </p:spPr>
        <p:txBody>
          <a:bodyPr vert="horz" wrap="square" lIns="0" tIns="6985" rIns="0" bIns="0" rtlCol="0">
            <a:spAutoFit/>
          </a:bodyPr>
          <a:lstStyle/>
          <a:p>
            <a:pPr>
              <a:lnSpc>
                <a:spcPct val="100000"/>
              </a:lnSpc>
              <a:spcBef>
                <a:spcPts val="55"/>
              </a:spcBef>
            </a:pPr>
            <a:r>
              <a:rPr sz="1050" b="1" spc="65" dirty="0">
                <a:solidFill>
                  <a:srgbClr val="595959"/>
                </a:solidFill>
                <a:latin typeface="Calibri"/>
                <a:cs typeface="Calibri"/>
              </a:rPr>
              <a:t>Docker </a:t>
            </a:r>
            <a:r>
              <a:rPr sz="1050" b="1" spc="75" dirty="0">
                <a:solidFill>
                  <a:srgbClr val="595959"/>
                </a:solidFill>
                <a:latin typeface="Calibri"/>
                <a:cs typeface="Calibri"/>
              </a:rPr>
              <a:t>Deep</a:t>
            </a:r>
            <a:r>
              <a:rPr sz="1050" b="1" spc="-5" dirty="0">
                <a:solidFill>
                  <a:srgbClr val="595959"/>
                </a:solidFill>
                <a:latin typeface="Calibri"/>
                <a:cs typeface="Calibri"/>
              </a:rPr>
              <a:t> </a:t>
            </a:r>
            <a:r>
              <a:rPr sz="1050" b="1" spc="50" dirty="0">
                <a:solidFill>
                  <a:srgbClr val="595959"/>
                </a:solidFill>
                <a:latin typeface="Calibri"/>
                <a:cs typeface="Calibri"/>
              </a:rPr>
              <a:t>Dive</a:t>
            </a:r>
            <a:endParaRPr sz="1050">
              <a:latin typeface="Calibri"/>
              <a:cs typeface="Calibri"/>
            </a:endParaRPr>
          </a:p>
        </p:txBody>
      </p:sp>
      <p:sp>
        <p:nvSpPr>
          <p:cNvPr id="3" name="object 3"/>
          <p:cNvSpPr/>
          <p:nvPr/>
        </p:nvSpPr>
        <p:spPr>
          <a:xfrm>
            <a:off x="7481972" y="6139336"/>
            <a:ext cx="2155190" cy="0"/>
          </a:xfrm>
          <a:custGeom>
            <a:avLst/>
            <a:gdLst/>
            <a:ahLst/>
            <a:cxnLst/>
            <a:rect l="l" t="t" r="r" b="b"/>
            <a:pathLst>
              <a:path w="2155190">
                <a:moveTo>
                  <a:pt x="0" y="0"/>
                </a:moveTo>
                <a:lnTo>
                  <a:pt x="2154968" y="1"/>
                </a:lnTo>
              </a:path>
            </a:pathLst>
          </a:custGeom>
          <a:ln w="10159">
            <a:solidFill>
              <a:srgbClr val="595959"/>
            </a:solidFill>
          </a:ln>
        </p:spPr>
        <p:txBody>
          <a:bodyPr wrap="square" lIns="0" tIns="0" rIns="0" bIns="0" rtlCol="0"/>
          <a:lstStyle/>
          <a:p>
            <a:endParaRPr/>
          </a:p>
        </p:txBody>
      </p:sp>
      <p:sp>
        <p:nvSpPr>
          <p:cNvPr id="4" name="object 4"/>
          <p:cNvSpPr/>
          <p:nvPr/>
        </p:nvSpPr>
        <p:spPr>
          <a:xfrm>
            <a:off x="7455407" y="6108191"/>
            <a:ext cx="347472" cy="1066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96770" y="6137470"/>
            <a:ext cx="262890" cy="0"/>
          </a:xfrm>
          <a:custGeom>
            <a:avLst/>
            <a:gdLst/>
            <a:ahLst/>
            <a:cxnLst/>
            <a:rect l="l" t="t" r="r" b="b"/>
            <a:pathLst>
              <a:path w="262890">
                <a:moveTo>
                  <a:pt x="0" y="0"/>
                </a:moveTo>
                <a:lnTo>
                  <a:pt x="262650" y="0"/>
                </a:lnTo>
              </a:path>
            </a:pathLst>
          </a:custGeom>
          <a:ln w="21458">
            <a:solidFill>
              <a:srgbClr val="FFFFFF"/>
            </a:solidFill>
          </a:ln>
        </p:spPr>
        <p:txBody>
          <a:bodyPr wrap="square" lIns="0" tIns="0" rIns="0" bIns="0" rtlCol="0"/>
          <a:lstStyle/>
          <a:p>
            <a:endParaRPr/>
          </a:p>
        </p:txBody>
      </p:sp>
      <p:sp>
        <p:nvSpPr>
          <p:cNvPr id="6" name="object 6"/>
          <p:cNvSpPr/>
          <p:nvPr/>
        </p:nvSpPr>
        <p:spPr>
          <a:xfrm>
            <a:off x="512063" y="6062471"/>
            <a:ext cx="1813560" cy="4084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52400" y="1143000"/>
            <a:ext cx="9753600" cy="54864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693920" y="2182367"/>
            <a:ext cx="670560" cy="649224"/>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ctrTitle"/>
          </p:nvPr>
        </p:nvSpPr>
        <p:spPr>
          <a:prstGeom prst="rect">
            <a:avLst/>
          </a:prstGeom>
        </p:spPr>
        <p:txBody>
          <a:bodyPr vert="horz" wrap="square" lIns="0" tIns="12700" rIns="0" bIns="0" rtlCol="0">
            <a:spAutoFit/>
          </a:bodyPr>
          <a:lstStyle/>
          <a:p>
            <a:pPr marL="15240">
              <a:lnSpc>
                <a:spcPct val="100000"/>
              </a:lnSpc>
              <a:spcBef>
                <a:spcPts val="100"/>
              </a:spcBef>
            </a:pPr>
            <a:r>
              <a:rPr spc="120" dirty="0"/>
              <a:t>Docker </a:t>
            </a:r>
            <a:r>
              <a:rPr spc="185" dirty="0"/>
              <a:t>Deep</a:t>
            </a:r>
            <a:r>
              <a:rPr spc="-819" dirty="0"/>
              <a:t> </a:t>
            </a:r>
            <a:r>
              <a:rPr spc="55" dirty="0"/>
              <a:t>Dive</a:t>
            </a:r>
          </a:p>
        </p:txBody>
      </p:sp>
      <p:sp>
        <p:nvSpPr>
          <p:cNvPr id="10" name="object 10"/>
          <p:cNvSpPr/>
          <p:nvPr/>
        </p:nvSpPr>
        <p:spPr>
          <a:xfrm>
            <a:off x="1572767" y="4928615"/>
            <a:ext cx="6912864" cy="8534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246120" y="5020055"/>
            <a:ext cx="3566159" cy="77114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1615439" y="4946994"/>
            <a:ext cx="6827520" cy="767080"/>
          </a:xfrm>
          <a:prstGeom prst="rect">
            <a:avLst/>
          </a:prstGeom>
          <a:solidFill>
            <a:srgbClr val="000000">
              <a:alpha val="41178"/>
            </a:srgbClr>
          </a:solidFill>
        </p:spPr>
        <p:txBody>
          <a:bodyPr vert="horz" wrap="square" lIns="0" tIns="123825" rIns="0" bIns="0" rtlCol="0">
            <a:spAutoFit/>
          </a:bodyPr>
          <a:lstStyle/>
          <a:p>
            <a:pPr marL="1905" algn="ctr">
              <a:lnSpc>
                <a:spcPct val="100000"/>
              </a:lnSpc>
              <a:spcBef>
                <a:spcPts val="975"/>
              </a:spcBef>
            </a:pPr>
            <a:r>
              <a:rPr sz="2600" spc="15" dirty="0">
                <a:solidFill>
                  <a:srgbClr val="FFFFFF"/>
                </a:solidFill>
                <a:latin typeface="Calibri"/>
                <a:cs typeface="Calibri"/>
              </a:rPr>
              <a:t>Introduction </a:t>
            </a:r>
            <a:r>
              <a:rPr sz="2600" spc="30" dirty="0">
                <a:solidFill>
                  <a:srgbClr val="FFFFFF"/>
                </a:solidFill>
                <a:latin typeface="Calibri"/>
                <a:cs typeface="Calibri"/>
              </a:rPr>
              <a:t>to</a:t>
            </a:r>
            <a:r>
              <a:rPr sz="2600" spc="-335" dirty="0">
                <a:solidFill>
                  <a:srgbClr val="FFFFFF"/>
                </a:solidFill>
                <a:latin typeface="Calibri"/>
                <a:cs typeface="Calibri"/>
              </a:rPr>
              <a:t> </a:t>
            </a:r>
            <a:r>
              <a:rPr sz="2600" spc="40" dirty="0">
                <a:solidFill>
                  <a:srgbClr val="FFFFFF"/>
                </a:solidFill>
                <a:latin typeface="Calibri"/>
                <a:cs typeface="Calibri"/>
              </a:rPr>
              <a:t>Docker</a:t>
            </a:r>
            <a:endParaRPr sz="26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flipH="1">
            <a:off x="1117601" y="2101096"/>
            <a:ext cx="8112578" cy="2191369"/>
          </a:xfrm>
          <a:prstGeom prst="rect">
            <a:avLst/>
          </a:prstGeom>
          <a:noFill/>
        </p:spPr>
        <p:txBody>
          <a:bodyPr wrap="square" rtlCol="0">
            <a:spAutoFit/>
          </a:bodyPr>
          <a:lstStyle/>
          <a:p>
            <a:endParaRPr lang="en-US" sz="1760" dirty="0"/>
          </a:p>
          <a:p>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p:txBody>
      </p:sp>
      <p:sp>
        <p:nvSpPr>
          <p:cNvPr id="7" name="TextBox 6"/>
          <p:cNvSpPr txBox="1"/>
          <p:nvPr/>
        </p:nvSpPr>
        <p:spPr>
          <a:xfrm>
            <a:off x="542796" y="1952425"/>
            <a:ext cx="9044136" cy="3970318"/>
          </a:xfrm>
          <a:prstGeom prst="rect">
            <a:avLst/>
          </a:prstGeom>
          <a:noFill/>
        </p:spPr>
        <p:txBody>
          <a:bodyPr wrap="square" rtlCol="0">
            <a:spAutoFit/>
          </a:bodyPr>
          <a:lstStyle/>
          <a:p>
            <a:r>
              <a:rPr lang="en-US" dirty="0"/>
              <a:t>Why is the difference important?</a:t>
            </a:r>
          </a:p>
          <a:p>
            <a:endParaRPr lang="en-US" dirty="0"/>
          </a:p>
          <a:p>
            <a:r>
              <a:rPr lang="en-US" dirty="0"/>
              <a:t>	As in most things in life, the importance is in perspective. From the perspective</a:t>
            </a:r>
          </a:p>
          <a:p>
            <a:r>
              <a:rPr lang="en-US" dirty="0"/>
              <a:t>	of getting the most performance out of the hardware purchased, virtualization</a:t>
            </a:r>
          </a:p>
          <a:p>
            <a:r>
              <a:rPr lang="en-US" dirty="0"/>
              <a:t>	was invented to allow us to share but segregate server instances from each other.</a:t>
            </a:r>
          </a:p>
          <a:p>
            <a:r>
              <a:rPr lang="en-US" dirty="0"/>
              <a:t>	This way, we could protect one operating system from another without letting</a:t>
            </a:r>
          </a:p>
          <a:p>
            <a:r>
              <a:rPr lang="en-US" dirty="0"/>
              <a:t>	spare CPU cycles, memory or disk space go to waste.</a:t>
            </a:r>
          </a:p>
          <a:p>
            <a:endParaRPr lang="en-US" dirty="0"/>
          </a:p>
          <a:p>
            <a:r>
              <a:rPr lang="en-US" dirty="0"/>
              <a:t>	Now, virtualization is becoming more granular. We have virtual servers, but they </a:t>
            </a:r>
          </a:p>
          <a:p>
            <a:r>
              <a:rPr lang="en-US" dirty="0"/>
              <a:t>	are based on emulating virtual hardware through a hypervisor. This means that</a:t>
            </a:r>
          </a:p>
          <a:p>
            <a:r>
              <a:rPr lang="en-US" dirty="0"/>
              <a:t>	they are heavy in terms of system requirements. Containers however, use</a:t>
            </a:r>
          </a:p>
          <a:p>
            <a:r>
              <a:rPr lang="en-US" dirty="0"/>
              <a:t>	shared operating systems and are more efficient in system resource</a:t>
            </a:r>
          </a:p>
          <a:p>
            <a:r>
              <a:rPr lang="en-US" dirty="0"/>
              <a:t>	terms.</a:t>
            </a:r>
          </a:p>
        </p:txBody>
      </p:sp>
      <p:sp>
        <p:nvSpPr>
          <p:cNvPr id="8" name="TextBox 7"/>
          <p:cNvSpPr txBox="1"/>
          <p:nvPr/>
        </p:nvSpPr>
        <p:spPr>
          <a:xfrm>
            <a:off x="3907038" y="1092638"/>
            <a:ext cx="6102469" cy="701731"/>
          </a:xfrm>
          <a:prstGeom prst="rect">
            <a:avLst/>
          </a:prstGeom>
          <a:noFill/>
        </p:spPr>
        <p:txBody>
          <a:bodyPr wrap="square">
            <a:spAutoFit/>
          </a:bodyPr>
          <a:lstStyle/>
          <a:p>
            <a:pPr algn="r">
              <a:defRPr/>
            </a:pPr>
            <a:r>
              <a:rPr lang="en-US" sz="3960" dirty="0">
                <a:solidFill>
                  <a:schemeClr val="accent6">
                    <a:lumMod val="60000"/>
                    <a:lumOff val="40000"/>
                  </a:schemeClr>
                </a:solidFill>
                <a:latin typeface="Source Sans Pro ExtraLight"/>
                <a:ea typeface="ＭＳ Ｐゴシック" charset="0"/>
                <a:cs typeface="Source Sans Pro ExtraLight"/>
              </a:rPr>
              <a:t>Containers Vs. VMs?</a:t>
            </a:r>
          </a:p>
        </p:txBody>
      </p:sp>
    </p:spTree>
    <p:extLst>
      <p:ext uri="{BB962C8B-B14F-4D97-AF65-F5344CB8AC3E}">
        <p14:creationId xmlns:p14="http://schemas.microsoft.com/office/powerpoint/2010/main" val="2809214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77794" y="5054444"/>
            <a:ext cx="1184681" cy="353172"/>
          </a:xfrm>
          <a:prstGeom prst="rect">
            <a:avLst/>
          </a:prstGeom>
          <a:noFill/>
        </p:spPr>
        <p:txBody>
          <a:bodyPr wrap="none" lIns="75437" tIns="37718" rIns="75437" bIns="37718">
            <a:spAutoFit/>
          </a:bodyPr>
          <a:lstStyle/>
          <a:p>
            <a:pPr>
              <a:defRPr/>
            </a:pPr>
            <a:r>
              <a:rPr lang="en-US" dirty="0"/>
              <a:t>Summary:</a:t>
            </a:r>
          </a:p>
        </p:txBody>
      </p:sp>
      <p:sp>
        <p:nvSpPr>
          <p:cNvPr id="17413" name="TextBox 1"/>
          <p:cNvSpPr txBox="1">
            <a:spLocks noChangeArrowheads="1"/>
          </p:cNvSpPr>
          <p:nvPr/>
        </p:nvSpPr>
        <p:spPr bwMode="auto">
          <a:xfrm>
            <a:off x="1339694" y="5562600"/>
            <a:ext cx="6947893" cy="146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437" tIns="37718" rIns="75437" bIns="37718" anchor="b">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defTabSz="377181" eaLnBrk="1" hangingPunct="1"/>
            <a:r>
              <a:rPr lang="en-US" sz="1800" dirty="0">
                <a:latin typeface="+mn-lt"/>
                <a:ea typeface="+mn-ea"/>
              </a:rPr>
              <a:t>Although</a:t>
            </a:r>
            <a:r>
              <a:rPr lang="en-US" sz="1540" dirty="0">
                <a:solidFill>
                  <a:srgbClr val="F4914A"/>
                </a:solidFill>
                <a:latin typeface="Source Sans Pro Semibold" charset="0"/>
              </a:rPr>
              <a:t> </a:t>
            </a:r>
            <a:r>
              <a:rPr lang="en-US" sz="1800" dirty="0">
                <a:latin typeface="+mn-lt"/>
                <a:ea typeface="+mn-ea"/>
              </a:rPr>
              <a:t>the differences may seem subtle, as we continue our exploration of </a:t>
            </a:r>
            <a:r>
              <a:rPr lang="en-US" sz="1800" dirty="0" err="1">
                <a:latin typeface="+mn-lt"/>
                <a:ea typeface="+mn-ea"/>
              </a:rPr>
              <a:t>Docker</a:t>
            </a:r>
            <a:r>
              <a:rPr lang="en-US" sz="1800" dirty="0">
                <a:latin typeface="+mn-lt"/>
                <a:ea typeface="+mn-ea"/>
              </a:rPr>
              <a:t>, you will see the many difference in Virtual Machines vs. Containers as being extremely important. We continue to maximize what we get out of our systems by more and more granular management of our resources.</a:t>
            </a:r>
          </a:p>
        </p:txBody>
      </p:sp>
      <p:pic>
        <p:nvPicPr>
          <p:cNvPr id="17414" name="Picture 3" descr="j028905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3756" y="1824752"/>
            <a:ext cx="4965026" cy="326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4" descr="BU009514.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0868" y="2009419"/>
            <a:ext cx="2722840" cy="273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907038" y="1092638"/>
            <a:ext cx="6102469" cy="701731"/>
          </a:xfrm>
          <a:prstGeom prst="rect">
            <a:avLst/>
          </a:prstGeom>
          <a:noFill/>
        </p:spPr>
        <p:txBody>
          <a:bodyPr wrap="square">
            <a:spAutoFit/>
          </a:bodyPr>
          <a:lstStyle/>
          <a:p>
            <a:pPr algn="r">
              <a:defRPr/>
            </a:pPr>
            <a:r>
              <a:rPr lang="en-US" sz="3960" dirty="0">
                <a:solidFill>
                  <a:schemeClr val="accent6">
                    <a:lumMod val="60000"/>
                    <a:lumOff val="40000"/>
                  </a:schemeClr>
                </a:solidFill>
                <a:latin typeface="Source Sans Pro ExtraLight"/>
                <a:ea typeface="ＭＳ Ｐゴシック" charset="0"/>
                <a:cs typeface="Source Sans Pro ExtraLight"/>
              </a:rPr>
              <a:t>Containers Vs. VMs?</a:t>
            </a:r>
          </a:p>
        </p:txBody>
      </p:sp>
    </p:spTree>
    <p:extLst>
      <p:ext uri="{BB962C8B-B14F-4D97-AF65-F5344CB8AC3E}">
        <p14:creationId xmlns:p14="http://schemas.microsoft.com/office/powerpoint/2010/main" val="432050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8424" y="6252204"/>
            <a:ext cx="1123950" cy="174625"/>
          </a:xfrm>
          <a:prstGeom prst="rect">
            <a:avLst/>
          </a:prstGeom>
        </p:spPr>
        <p:txBody>
          <a:bodyPr vert="horz" wrap="square" lIns="0" tIns="6985" rIns="0" bIns="0" rtlCol="0">
            <a:spAutoFit/>
          </a:bodyPr>
          <a:lstStyle/>
          <a:p>
            <a:pPr>
              <a:lnSpc>
                <a:spcPct val="100000"/>
              </a:lnSpc>
              <a:spcBef>
                <a:spcPts val="55"/>
              </a:spcBef>
            </a:pPr>
            <a:r>
              <a:rPr sz="1050" b="1" spc="65" dirty="0">
                <a:solidFill>
                  <a:srgbClr val="595959"/>
                </a:solidFill>
                <a:latin typeface="Calibri"/>
                <a:cs typeface="Calibri"/>
              </a:rPr>
              <a:t>Docker </a:t>
            </a:r>
            <a:r>
              <a:rPr sz="1050" b="1" spc="75" dirty="0">
                <a:solidFill>
                  <a:srgbClr val="595959"/>
                </a:solidFill>
                <a:latin typeface="Calibri"/>
                <a:cs typeface="Calibri"/>
              </a:rPr>
              <a:t>Deep</a:t>
            </a:r>
            <a:r>
              <a:rPr sz="1050" b="1" spc="-5" dirty="0">
                <a:solidFill>
                  <a:srgbClr val="595959"/>
                </a:solidFill>
                <a:latin typeface="Calibri"/>
                <a:cs typeface="Calibri"/>
              </a:rPr>
              <a:t> </a:t>
            </a:r>
            <a:r>
              <a:rPr sz="1050" b="1" spc="50" dirty="0">
                <a:solidFill>
                  <a:srgbClr val="595959"/>
                </a:solidFill>
                <a:latin typeface="Calibri"/>
                <a:cs typeface="Calibri"/>
              </a:rPr>
              <a:t>Dive</a:t>
            </a:r>
            <a:endParaRPr sz="1050">
              <a:latin typeface="Calibri"/>
              <a:cs typeface="Calibri"/>
            </a:endParaRPr>
          </a:p>
        </p:txBody>
      </p:sp>
      <p:sp>
        <p:nvSpPr>
          <p:cNvPr id="3" name="object 3"/>
          <p:cNvSpPr/>
          <p:nvPr/>
        </p:nvSpPr>
        <p:spPr>
          <a:xfrm>
            <a:off x="7481972" y="6139336"/>
            <a:ext cx="2155190" cy="0"/>
          </a:xfrm>
          <a:custGeom>
            <a:avLst/>
            <a:gdLst/>
            <a:ahLst/>
            <a:cxnLst/>
            <a:rect l="l" t="t" r="r" b="b"/>
            <a:pathLst>
              <a:path w="2155190">
                <a:moveTo>
                  <a:pt x="0" y="0"/>
                </a:moveTo>
                <a:lnTo>
                  <a:pt x="2154968" y="1"/>
                </a:lnTo>
              </a:path>
            </a:pathLst>
          </a:custGeom>
          <a:ln w="10159">
            <a:solidFill>
              <a:srgbClr val="595959"/>
            </a:solidFill>
          </a:ln>
        </p:spPr>
        <p:txBody>
          <a:bodyPr wrap="square" lIns="0" tIns="0" rIns="0" bIns="0" rtlCol="0"/>
          <a:lstStyle/>
          <a:p>
            <a:endParaRPr/>
          </a:p>
        </p:txBody>
      </p:sp>
      <p:sp>
        <p:nvSpPr>
          <p:cNvPr id="4" name="object 4"/>
          <p:cNvSpPr/>
          <p:nvPr/>
        </p:nvSpPr>
        <p:spPr>
          <a:xfrm>
            <a:off x="7455407" y="6108191"/>
            <a:ext cx="347472" cy="1066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96770" y="6137470"/>
            <a:ext cx="262890" cy="0"/>
          </a:xfrm>
          <a:custGeom>
            <a:avLst/>
            <a:gdLst/>
            <a:ahLst/>
            <a:cxnLst/>
            <a:rect l="l" t="t" r="r" b="b"/>
            <a:pathLst>
              <a:path w="262890">
                <a:moveTo>
                  <a:pt x="0" y="0"/>
                </a:moveTo>
                <a:lnTo>
                  <a:pt x="262650" y="0"/>
                </a:lnTo>
              </a:path>
            </a:pathLst>
          </a:custGeom>
          <a:ln w="21458">
            <a:solidFill>
              <a:srgbClr val="FFFFFF"/>
            </a:solidFill>
          </a:ln>
        </p:spPr>
        <p:txBody>
          <a:bodyPr wrap="square" lIns="0" tIns="0" rIns="0" bIns="0" rtlCol="0"/>
          <a:lstStyle/>
          <a:p>
            <a:endParaRPr/>
          </a:p>
        </p:txBody>
      </p:sp>
      <p:sp>
        <p:nvSpPr>
          <p:cNvPr id="6" name="object 6"/>
          <p:cNvSpPr/>
          <p:nvPr/>
        </p:nvSpPr>
        <p:spPr>
          <a:xfrm>
            <a:off x="512063" y="6062471"/>
            <a:ext cx="1813560" cy="4084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52400" y="1143000"/>
            <a:ext cx="9753600" cy="54864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693920" y="2182367"/>
            <a:ext cx="670560" cy="649224"/>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ctrTitle"/>
          </p:nvPr>
        </p:nvSpPr>
        <p:spPr>
          <a:prstGeom prst="rect">
            <a:avLst/>
          </a:prstGeom>
        </p:spPr>
        <p:txBody>
          <a:bodyPr vert="horz" wrap="square" lIns="0" tIns="12700" rIns="0" bIns="0" rtlCol="0">
            <a:spAutoFit/>
          </a:bodyPr>
          <a:lstStyle/>
          <a:p>
            <a:pPr marL="15240">
              <a:lnSpc>
                <a:spcPct val="100000"/>
              </a:lnSpc>
              <a:spcBef>
                <a:spcPts val="100"/>
              </a:spcBef>
            </a:pPr>
            <a:r>
              <a:rPr spc="120" dirty="0"/>
              <a:t>Docker </a:t>
            </a:r>
            <a:r>
              <a:rPr spc="185" dirty="0"/>
              <a:t>Deep</a:t>
            </a:r>
            <a:r>
              <a:rPr spc="-819" dirty="0"/>
              <a:t> </a:t>
            </a:r>
            <a:r>
              <a:rPr spc="55" dirty="0"/>
              <a:t>Dive</a:t>
            </a:r>
          </a:p>
        </p:txBody>
      </p:sp>
      <p:sp>
        <p:nvSpPr>
          <p:cNvPr id="10" name="object 10"/>
          <p:cNvSpPr/>
          <p:nvPr/>
        </p:nvSpPr>
        <p:spPr>
          <a:xfrm>
            <a:off x="1572767" y="4928615"/>
            <a:ext cx="6912864" cy="8534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712720" y="5020055"/>
            <a:ext cx="4632959" cy="77114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1615439" y="4946994"/>
            <a:ext cx="6827520" cy="767080"/>
          </a:xfrm>
          <a:prstGeom prst="rect">
            <a:avLst/>
          </a:prstGeom>
          <a:solidFill>
            <a:srgbClr val="000000">
              <a:alpha val="41178"/>
            </a:srgbClr>
          </a:solidFill>
        </p:spPr>
        <p:txBody>
          <a:bodyPr vert="horz" wrap="square" lIns="0" tIns="123825" rIns="0" bIns="0" rtlCol="0">
            <a:spAutoFit/>
          </a:bodyPr>
          <a:lstStyle/>
          <a:p>
            <a:pPr marL="2540" algn="ctr">
              <a:lnSpc>
                <a:spcPct val="100000"/>
              </a:lnSpc>
              <a:spcBef>
                <a:spcPts val="975"/>
              </a:spcBef>
            </a:pPr>
            <a:r>
              <a:rPr sz="2600" spc="40" dirty="0">
                <a:solidFill>
                  <a:srgbClr val="FFFFFF"/>
                </a:solidFill>
                <a:latin typeface="Calibri"/>
                <a:cs typeface="Calibri"/>
              </a:rPr>
              <a:t>Docker</a:t>
            </a:r>
            <a:r>
              <a:rPr sz="2600" spc="-155" dirty="0">
                <a:solidFill>
                  <a:srgbClr val="FFFFFF"/>
                </a:solidFill>
                <a:latin typeface="Calibri"/>
                <a:cs typeface="Calibri"/>
              </a:rPr>
              <a:t> </a:t>
            </a:r>
            <a:r>
              <a:rPr sz="2600" spc="30" dirty="0">
                <a:solidFill>
                  <a:srgbClr val="FFFFFF"/>
                </a:solidFill>
                <a:latin typeface="Calibri"/>
                <a:cs typeface="Calibri"/>
              </a:rPr>
              <a:t>Images</a:t>
            </a:r>
            <a:r>
              <a:rPr sz="2600" spc="-155" dirty="0">
                <a:solidFill>
                  <a:srgbClr val="FFFFFF"/>
                </a:solidFill>
                <a:latin typeface="Calibri"/>
                <a:cs typeface="Calibri"/>
              </a:rPr>
              <a:t> </a:t>
            </a:r>
            <a:r>
              <a:rPr sz="2600" spc="50" dirty="0">
                <a:solidFill>
                  <a:srgbClr val="FFFFFF"/>
                </a:solidFill>
                <a:latin typeface="Calibri"/>
                <a:cs typeface="Calibri"/>
              </a:rPr>
              <a:t>and</a:t>
            </a:r>
            <a:r>
              <a:rPr sz="2600" spc="-155" dirty="0">
                <a:solidFill>
                  <a:srgbClr val="FFFFFF"/>
                </a:solidFill>
                <a:latin typeface="Calibri"/>
                <a:cs typeface="Calibri"/>
              </a:rPr>
              <a:t> </a:t>
            </a:r>
            <a:r>
              <a:rPr sz="2600" spc="40" dirty="0">
                <a:solidFill>
                  <a:srgbClr val="FFFFFF"/>
                </a:solidFill>
                <a:latin typeface="Calibri"/>
                <a:cs typeface="Calibri"/>
              </a:rPr>
              <a:t>Containers</a:t>
            </a:r>
            <a:endParaRPr sz="2600">
              <a:latin typeface="Calibri"/>
              <a:cs typeface="Calibri"/>
            </a:endParaRPr>
          </a:p>
        </p:txBody>
      </p:sp>
    </p:spTree>
    <p:extLst>
      <p:ext uri="{BB962C8B-B14F-4D97-AF65-F5344CB8AC3E}">
        <p14:creationId xmlns:p14="http://schemas.microsoft.com/office/powerpoint/2010/main" val="11596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6"/>
            <a:ext cx="7863694" cy="622222"/>
          </a:xfrm>
          <a:prstGeom prst="rect">
            <a:avLst/>
          </a:prstGeom>
        </p:spPr>
        <p:txBody>
          <a:bodyPr vert="horz" wrap="square" lIns="0" tIns="12700" rIns="0" bIns="0" rtlCol="0">
            <a:spAutoFit/>
          </a:bodyPr>
          <a:lstStyle/>
          <a:p>
            <a:pPr marL="12700">
              <a:lnSpc>
                <a:spcPct val="100000"/>
              </a:lnSpc>
              <a:spcBef>
                <a:spcPts val="100"/>
              </a:spcBef>
            </a:pPr>
            <a:r>
              <a:rPr spc="25" dirty="0"/>
              <a:t>What</a:t>
            </a:r>
            <a:r>
              <a:rPr spc="-110" dirty="0"/>
              <a:t> </a:t>
            </a:r>
            <a:r>
              <a:rPr spc="25" dirty="0"/>
              <a:t>are</a:t>
            </a:r>
            <a:r>
              <a:rPr spc="-105" dirty="0"/>
              <a:t> </a:t>
            </a:r>
            <a:r>
              <a:rPr spc="65" dirty="0"/>
              <a:t>Docker</a:t>
            </a:r>
            <a:r>
              <a:rPr spc="-110" dirty="0"/>
              <a:t> </a:t>
            </a:r>
            <a:r>
              <a:rPr spc="40" dirty="0"/>
              <a:t>Images?</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4751832" cy="19476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25" dirty="0">
                <a:solidFill>
                  <a:srgbClr val="1BB398"/>
                </a:solidFill>
                <a:latin typeface="Calibri"/>
                <a:cs typeface="Calibri"/>
              </a:rPr>
              <a:t>Docker</a:t>
            </a:r>
            <a:r>
              <a:rPr sz="1500" spc="-80" dirty="0">
                <a:solidFill>
                  <a:srgbClr val="1BB398"/>
                </a:solidFill>
                <a:latin typeface="Calibri"/>
                <a:cs typeface="Calibri"/>
              </a:rPr>
              <a:t> </a:t>
            </a:r>
            <a:r>
              <a:rPr sz="1500" spc="10" dirty="0">
                <a:solidFill>
                  <a:srgbClr val="1BB398"/>
                </a:solidFill>
                <a:latin typeface="Calibri"/>
                <a:cs typeface="Calibri"/>
              </a:rPr>
              <a:t>Images:</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30" dirty="0">
                <a:solidFill>
                  <a:srgbClr val="1BB398"/>
                </a:solidFill>
                <a:latin typeface="Calibri"/>
                <a:cs typeface="Calibri"/>
              </a:rPr>
              <a:t>Use</a:t>
            </a:r>
            <a:r>
              <a:rPr sz="1500" spc="-75" dirty="0">
                <a:solidFill>
                  <a:srgbClr val="1BB398"/>
                </a:solidFill>
                <a:latin typeface="Calibri"/>
                <a:cs typeface="Calibri"/>
              </a:rPr>
              <a:t> </a:t>
            </a:r>
            <a:r>
              <a:rPr sz="1500" spc="20" dirty="0">
                <a:solidFill>
                  <a:srgbClr val="1BB398"/>
                </a:solidFill>
                <a:latin typeface="Calibri"/>
                <a:cs typeface="Calibri"/>
              </a:rPr>
              <a:t>images</a:t>
            </a:r>
            <a:r>
              <a:rPr sz="1500" spc="-75" dirty="0">
                <a:solidFill>
                  <a:srgbClr val="1BB398"/>
                </a:solidFill>
                <a:latin typeface="Calibri"/>
                <a:cs typeface="Calibri"/>
              </a:rPr>
              <a:t> </a:t>
            </a:r>
            <a:r>
              <a:rPr sz="1500" spc="15" dirty="0">
                <a:solidFill>
                  <a:srgbClr val="1BB398"/>
                </a:solidFill>
                <a:latin typeface="Calibri"/>
                <a:cs typeface="Calibri"/>
              </a:rPr>
              <a:t>to</a:t>
            </a:r>
            <a:r>
              <a:rPr sz="1500" spc="-85" dirty="0">
                <a:solidFill>
                  <a:srgbClr val="1BB398"/>
                </a:solidFill>
                <a:latin typeface="Calibri"/>
                <a:cs typeface="Calibri"/>
              </a:rPr>
              <a:t> </a:t>
            </a:r>
            <a:r>
              <a:rPr sz="1500" spc="30" dirty="0">
                <a:solidFill>
                  <a:srgbClr val="1BB398"/>
                </a:solidFill>
                <a:latin typeface="Calibri"/>
                <a:cs typeface="Calibri"/>
              </a:rPr>
              <a:t>create</a:t>
            </a:r>
            <a:r>
              <a:rPr sz="1500" spc="-75" dirty="0">
                <a:solidFill>
                  <a:srgbClr val="1BB398"/>
                </a:solidFill>
                <a:latin typeface="Calibri"/>
                <a:cs typeface="Calibri"/>
              </a:rPr>
              <a:t> </a:t>
            </a:r>
            <a:r>
              <a:rPr sz="1500" spc="25" dirty="0">
                <a:solidFill>
                  <a:srgbClr val="1BB398"/>
                </a:solidFill>
                <a:latin typeface="Calibri"/>
                <a:cs typeface="Calibri"/>
              </a:rPr>
              <a:t>an</a:t>
            </a:r>
            <a:r>
              <a:rPr sz="1500" spc="-75" dirty="0">
                <a:solidFill>
                  <a:srgbClr val="1BB398"/>
                </a:solidFill>
                <a:latin typeface="Calibri"/>
                <a:cs typeface="Calibri"/>
              </a:rPr>
              <a:t> </a:t>
            </a:r>
            <a:r>
              <a:rPr sz="1500" spc="30" dirty="0">
                <a:solidFill>
                  <a:srgbClr val="1BB398"/>
                </a:solidFill>
                <a:latin typeface="Calibri"/>
                <a:cs typeface="Calibri"/>
              </a:rPr>
              <a:t>instance</a:t>
            </a:r>
            <a:r>
              <a:rPr sz="1500" spc="-75"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spc="30" dirty="0">
                <a:solidFill>
                  <a:srgbClr val="1BB398"/>
                </a:solidFill>
                <a:latin typeface="Calibri"/>
                <a:cs typeface="Calibri"/>
              </a:rPr>
              <a:t>a</a:t>
            </a:r>
            <a:r>
              <a:rPr sz="1500" spc="-80" dirty="0">
                <a:solidFill>
                  <a:srgbClr val="1BB398"/>
                </a:solidFill>
                <a:latin typeface="Calibri"/>
                <a:cs typeface="Calibri"/>
              </a:rPr>
              <a:t> </a:t>
            </a:r>
            <a:r>
              <a:rPr sz="1500" spc="15" dirty="0">
                <a:solidFill>
                  <a:srgbClr val="1BB398"/>
                </a:solidFill>
                <a:latin typeface="Calibri"/>
                <a:cs typeface="Calibri"/>
              </a:rPr>
              <a:t>container</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45" dirty="0">
                <a:solidFill>
                  <a:srgbClr val="1BB398"/>
                </a:solidFill>
                <a:latin typeface="Calibri"/>
                <a:cs typeface="Calibri"/>
              </a:rPr>
              <a:t>Comprised</a:t>
            </a:r>
            <a:r>
              <a:rPr sz="1500" spc="-254" dirty="0">
                <a:solidFill>
                  <a:srgbClr val="1BB398"/>
                </a:solidFill>
                <a:latin typeface="Calibri"/>
                <a:cs typeface="Calibri"/>
              </a:rPr>
              <a:t> </a:t>
            </a:r>
            <a:r>
              <a:rPr sz="1500" spc="15" dirty="0">
                <a:solidFill>
                  <a:srgbClr val="1BB398"/>
                </a:solidFill>
                <a:latin typeface="Calibri"/>
                <a:cs typeface="Calibri"/>
              </a:rPr>
              <a:t>of </a:t>
            </a:r>
            <a:r>
              <a:rPr sz="1500" dirty="0">
                <a:solidFill>
                  <a:srgbClr val="1BB398"/>
                </a:solidFill>
                <a:latin typeface="Calibri"/>
                <a:cs typeface="Calibri"/>
              </a:rPr>
              <a:t>multiple </a:t>
            </a:r>
            <a:r>
              <a:rPr sz="1500" spc="5" dirty="0">
                <a:solidFill>
                  <a:srgbClr val="1BB398"/>
                </a:solidFill>
                <a:latin typeface="Calibri"/>
                <a:cs typeface="Calibri"/>
              </a:rPr>
              <a:t>layers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10" dirty="0">
                <a:solidFill>
                  <a:srgbClr val="1BB398"/>
                </a:solidFill>
                <a:latin typeface="Calibri"/>
                <a:cs typeface="Calibri"/>
              </a:rPr>
              <a:t>Build time</a:t>
            </a:r>
            <a:r>
              <a:rPr sz="1500" spc="-175" dirty="0">
                <a:solidFill>
                  <a:srgbClr val="1BB398"/>
                </a:solidFill>
                <a:latin typeface="Calibri"/>
                <a:cs typeface="Calibri"/>
              </a:rPr>
              <a:t> </a:t>
            </a:r>
            <a:r>
              <a:rPr sz="1500" spc="40" dirty="0">
                <a:solidFill>
                  <a:srgbClr val="1BB398"/>
                </a:solidFill>
                <a:latin typeface="Calibri"/>
                <a:cs typeface="Calibri"/>
              </a:rPr>
              <a:t>constructs</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5" dirty="0">
                <a:solidFill>
                  <a:srgbClr val="1BB398"/>
                </a:solidFill>
                <a:latin typeface="Calibri"/>
                <a:cs typeface="Calibri"/>
              </a:rPr>
              <a:t>Built </a:t>
            </a:r>
            <a:r>
              <a:rPr sz="1500" spc="20" dirty="0">
                <a:solidFill>
                  <a:srgbClr val="1BB398"/>
                </a:solidFill>
                <a:latin typeface="Calibri"/>
                <a:cs typeface="Calibri"/>
              </a:rPr>
              <a:t>from </a:t>
            </a:r>
            <a:r>
              <a:rPr sz="1500" spc="15" dirty="0">
                <a:solidFill>
                  <a:srgbClr val="1BB398"/>
                </a:solidFill>
                <a:latin typeface="Calibri"/>
                <a:cs typeface="Calibri"/>
              </a:rPr>
              <a:t>the</a:t>
            </a:r>
            <a:r>
              <a:rPr sz="1500" spc="-254" dirty="0">
                <a:solidFill>
                  <a:srgbClr val="1BB398"/>
                </a:solidFill>
                <a:latin typeface="Calibri"/>
                <a:cs typeface="Calibri"/>
              </a:rPr>
              <a:t> </a:t>
            </a:r>
            <a:r>
              <a:rPr sz="1500" spc="15" dirty="0">
                <a:solidFill>
                  <a:srgbClr val="1BB398"/>
                </a:solidFill>
                <a:latin typeface="Calibri"/>
                <a:cs typeface="Calibri"/>
              </a:rPr>
              <a:t>instructions</a:t>
            </a:r>
            <a:endParaRPr sz="1500">
              <a:latin typeface="Calibri"/>
              <a:cs typeface="Calibri"/>
            </a:endParaRPr>
          </a:p>
        </p:txBody>
      </p:sp>
    </p:spTree>
    <p:extLst>
      <p:ext uri="{BB962C8B-B14F-4D97-AF65-F5344CB8AC3E}">
        <p14:creationId xmlns:p14="http://schemas.microsoft.com/office/powerpoint/2010/main" val="26645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6"/>
            <a:ext cx="7635094" cy="622222"/>
          </a:xfrm>
          <a:prstGeom prst="rect">
            <a:avLst/>
          </a:prstGeom>
        </p:spPr>
        <p:txBody>
          <a:bodyPr vert="horz" wrap="square" lIns="0" tIns="12700" rIns="0" bIns="0" rtlCol="0">
            <a:spAutoFit/>
          </a:bodyPr>
          <a:lstStyle/>
          <a:p>
            <a:pPr marL="12700">
              <a:lnSpc>
                <a:spcPct val="100000"/>
              </a:lnSpc>
              <a:spcBef>
                <a:spcPts val="100"/>
              </a:spcBef>
            </a:pPr>
            <a:r>
              <a:rPr spc="60" dirty="0"/>
              <a:t>Docker</a:t>
            </a:r>
            <a:r>
              <a:rPr spc="-114" dirty="0"/>
              <a:t> </a:t>
            </a:r>
            <a:r>
              <a:rPr spc="50" dirty="0"/>
              <a:t>Images</a:t>
            </a:r>
            <a:r>
              <a:rPr spc="-105" dirty="0"/>
              <a:t> </a:t>
            </a:r>
            <a:r>
              <a:rPr spc="60" dirty="0"/>
              <a:t>and</a:t>
            </a:r>
            <a:r>
              <a:rPr spc="-95" dirty="0"/>
              <a:t> </a:t>
            </a:r>
            <a:r>
              <a:rPr spc="65" dirty="0"/>
              <a:t>Layers</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2103" y="2087879"/>
            <a:ext cx="6489192" cy="227380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590550" indent="-281940">
              <a:lnSpc>
                <a:spcPct val="100000"/>
              </a:lnSpc>
              <a:spcBef>
                <a:spcPts val="70"/>
              </a:spcBef>
              <a:buFont typeface="Arial"/>
              <a:buChar char="•"/>
              <a:tabLst>
                <a:tab pos="590550" algn="l"/>
                <a:tab pos="591185" algn="l"/>
              </a:tabLst>
            </a:pPr>
            <a:r>
              <a:rPr sz="1500" spc="20" dirty="0">
                <a:solidFill>
                  <a:srgbClr val="1BB398"/>
                </a:solidFill>
                <a:latin typeface="Calibri"/>
                <a:cs typeface="Calibri"/>
              </a:rPr>
              <a:t>Images</a:t>
            </a:r>
            <a:r>
              <a:rPr sz="1500" spc="-75" dirty="0">
                <a:solidFill>
                  <a:srgbClr val="1BB398"/>
                </a:solidFill>
                <a:latin typeface="Calibri"/>
                <a:cs typeface="Calibri"/>
              </a:rPr>
              <a:t> </a:t>
            </a:r>
            <a:r>
              <a:rPr sz="1500" spc="10" dirty="0">
                <a:solidFill>
                  <a:srgbClr val="1BB398"/>
                </a:solidFill>
                <a:latin typeface="Calibri"/>
                <a:cs typeface="Calibri"/>
              </a:rPr>
              <a:t>are</a:t>
            </a:r>
            <a:r>
              <a:rPr sz="1500" spc="-80" dirty="0">
                <a:solidFill>
                  <a:srgbClr val="1BB398"/>
                </a:solidFill>
                <a:latin typeface="Calibri"/>
                <a:cs typeface="Calibri"/>
              </a:rPr>
              <a:t> </a:t>
            </a:r>
            <a:r>
              <a:rPr sz="1500" spc="50" dirty="0">
                <a:solidFill>
                  <a:srgbClr val="1BB398"/>
                </a:solidFill>
                <a:latin typeface="Calibri"/>
                <a:cs typeface="Calibri"/>
              </a:rPr>
              <a:t>made</a:t>
            </a:r>
            <a:r>
              <a:rPr sz="1500" spc="-75"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dirty="0">
                <a:solidFill>
                  <a:srgbClr val="1BB398"/>
                </a:solidFill>
                <a:latin typeface="Calibri"/>
                <a:cs typeface="Calibri"/>
              </a:rPr>
              <a:t>multiple</a:t>
            </a:r>
            <a:r>
              <a:rPr sz="1500" spc="-75" dirty="0">
                <a:solidFill>
                  <a:srgbClr val="1BB398"/>
                </a:solidFill>
                <a:latin typeface="Calibri"/>
                <a:cs typeface="Calibri"/>
              </a:rPr>
              <a:t> </a:t>
            </a:r>
            <a:r>
              <a:rPr sz="1500" spc="5" dirty="0">
                <a:solidFill>
                  <a:srgbClr val="1BB398"/>
                </a:solidFill>
                <a:latin typeface="Calibri"/>
                <a:cs typeface="Calibri"/>
              </a:rPr>
              <a:t>layers</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65" dirty="0">
                <a:solidFill>
                  <a:srgbClr val="1BB398"/>
                </a:solidFill>
                <a:latin typeface="Calibri"/>
                <a:cs typeface="Calibri"/>
              </a:rPr>
              <a:t>Each</a:t>
            </a:r>
            <a:r>
              <a:rPr sz="1500" spc="-75" dirty="0">
                <a:solidFill>
                  <a:srgbClr val="1BB398"/>
                </a:solidFill>
                <a:latin typeface="Calibri"/>
                <a:cs typeface="Calibri"/>
              </a:rPr>
              <a:t> </a:t>
            </a:r>
            <a:r>
              <a:rPr sz="1500" spc="-5" dirty="0">
                <a:solidFill>
                  <a:srgbClr val="1BB398"/>
                </a:solidFill>
                <a:latin typeface="Calibri"/>
                <a:cs typeface="Calibri"/>
              </a:rPr>
              <a:t>layer</a:t>
            </a:r>
            <a:r>
              <a:rPr sz="1500" spc="-75" dirty="0">
                <a:solidFill>
                  <a:srgbClr val="1BB398"/>
                </a:solidFill>
                <a:latin typeface="Calibri"/>
                <a:cs typeface="Calibri"/>
              </a:rPr>
              <a:t> </a:t>
            </a:r>
            <a:r>
              <a:rPr sz="1500" spc="25" dirty="0">
                <a:solidFill>
                  <a:srgbClr val="1BB398"/>
                </a:solidFill>
                <a:latin typeface="Calibri"/>
                <a:cs typeface="Calibri"/>
              </a:rPr>
              <a:t>represents</a:t>
            </a:r>
            <a:r>
              <a:rPr sz="1500" spc="-75" dirty="0">
                <a:solidFill>
                  <a:srgbClr val="1BB398"/>
                </a:solidFill>
                <a:latin typeface="Calibri"/>
                <a:cs typeface="Calibri"/>
              </a:rPr>
              <a:t> </a:t>
            </a:r>
            <a:r>
              <a:rPr sz="1500" spc="25" dirty="0">
                <a:solidFill>
                  <a:srgbClr val="1BB398"/>
                </a:solidFill>
                <a:latin typeface="Calibri"/>
                <a:cs typeface="Calibri"/>
              </a:rPr>
              <a:t>an</a:t>
            </a:r>
            <a:r>
              <a:rPr sz="1500" spc="-75" dirty="0">
                <a:solidFill>
                  <a:srgbClr val="1BB398"/>
                </a:solidFill>
                <a:latin typeface="Calibri"/>
                <a:cs typeface="Calibri"/>
              </a:rPr>
              <a:t> </a:t>
            </a:r>
            <a:r>
              <a:rPr sz="1500" spc="10" dirty="0">
                <a:solidFill>
                  <a:srgbClr val="1BB398"/>
                </a:solidFill>
                <a:latin typeface="Calibri"/>
                <a:cs typeface="Calibri"/>
              </a:rPr>
              <a:t>instruction</a:t>
            </a:r>
            <a:r>
              <a:rPr sz="1500" spc="-75" dirty="0">
                <a:solidFill>
                  <a:srgbClr val="1BB398"/>
                </a:solidFill>
                <a:latin typeface="Calibri"/>
                <a:cs typeface="Calibri"/>
              </a:rPr>
              <a:t> </a:t>
            </a:r>
            <a:r>
              <a:rPr sz="1500" spc="-15" dirty="0">
                <a:solidFill>
                  <a:srgbClr val="1BB398"/>
                </a:solidFill>
                <a:latin typeface="Calibri"/>
                <a:cs typeface="Calibri"/>
              </a:rPr>
              <a:t>in</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5" dirty="0">
                <a:solidFill>
                  <a:srgbClr val="1BB398"/>
                </a:solidFill>
                <a:latin typeface="Calibri"/>
                <a:cs typeface="Calibri"/>
              </a:rPr>
              <a:t>image’s</a:t>
            </a:r>
            <a:r>
              <a:rPr sz="1500" spc="-75" dirty="0">
                <a:solidFill>
                  <a:srgbClr val="1BB398"/>
                </a:solidFill>
                <a:latin typeface="Calibri"/>
                <a:cs typeface="Calibri"/>
              </a:rPr>
              <a:t> </a:t>
            </a:r>
            <a:r>
              <a:rPr sz="1500" spc="10" dirty="0">
                <a:solidFill>
                  <a:srgbClr val="1BB398"/>
                </a:solidFill>
                <a:latin typeface="Calibri"/>
                <a:cs typeface="Calibri"/>
              </a:rPr>
              <a:t>Dockerfile</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65" dirty="0">
                <a:solidFill>
                  <a:srgbClr val="1BB398"/>
                </a:solidFill>
                <a:latin typeface="Calibri"/>
                <a:cs typeface="Calibri"/>
              </a:rPr>
              <a:t>Each</a:t>
            </a:r>
            <a:r>
              <a:rPr sz="1500" spc="-80" dirty="0">
                <a:solidFill>
                  <a:srgbClr val="1BB398"/>
                </a:solidFill>
                <a:latin typeface="Calibri"/>
                <a:cs typeface="Calibri"/>
              </a:rPr>
              <a:t> </a:t>
            </a:r>
            <a:r>
              <a:rPr sz="1500" spc="-20" dirty="0">
                <a:solidFill>
                  <a:srgbClr val="1BB398"/>
                </a:solidFill>
                <a:latin typeface="Calibri"/>
                <a:cs typeface="Calibri"/>
              </a:rPr>
              <a:t>layer,</a:t>
            </a:r>
            <a:r>
              <a:rPr sz="1500" spc="-80" dirty="0">
                <a:solidFill>
                  <a:srgbClr val="1BB398"/>
                </a:solidFill>
                <a:latin typeface="Calibri"/>
                <a:cs typeface="Calibri"/>
              </a:rPr>
              <a:t> </a:t>
            </a:r>
            <a:r>
              <a:rPr sz="1500" spc="45" dirty="0">
                <a:solidFill>
                  <a:srgbClr val="1BB398"/>
                </a:solidFill>
                <a:latin typeface="Calibri"/>
                <a:cs typeface="Calibri"/>
              </a:rPr>
              <a:t>except</a:t>
            </a:r>
            <a:r>
              <a:rPr sz="1500" spc="-80"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5" dirty="0">
                <a:solidFill>
                  <a:srgbClr val="1BB398"/>
                </a:solidFill>
                <a:latin typeface="Calibri"/>
                <a:cs typeface="Calibri"/>
              </a:rPr>
              <a:t>very</a:t>
            </a:r>
            <a:r>
              <a:rPr sz="1500" spc="-80" dirty="0">
                <a:solidFill>
                  <a:srgbClr val="1BB398"/>
                </a:solidFill>
                <a:latin typeface="Calibri"/>
                <a:cs typeface="Calibri"/>
              </a:rPr>
              <a:t> </a:t>
            </a:r>
            <a:r>
              <a:rPr sz="1500" spc="10" dirty="0">
                <a:solidFill>
                  <a:srgbClr val="1BB398"/>
                </a:solidFill>
                <a:latin typeface="Calibri"/>
                <a:cs typeface="Calibri"/>
              </a:rPr>
              <a:t>last</a:t>
            </a:r>
            <a:r>
              <a:rPr sz="1500" spc="-80" dirty="0">
                <a:solidFill>
                  <a:srgbClr val="1BB398"/>
                </a:solidFill>
                <a:latin typeface="Calibri"/>
                <a:cs typeface="Calibri"/>
              </a:rPr>
              <a:t> </a:t>
            </a:r>
            <a:r>
              <a:rPr sz="1500" dirty="0">
                <a:solidFill>
                  <a:srgbClr val="1BB398"/>
                </a:solidFill>
                <a:latin typeface="Calibri"/>
                <a:cs typeface="Calibri"/>
              </a:rPr>
              <a:t>one,</a:t>
            </a:r>
            <a:r>
              <a:rPr sz="1500" spc="-80" dirty="0">
                <a:solidFill>
                  <a:srgbClr val="1BB398"/>
                </a:solidFill>
                <a:latin typeface="Calibri"/>
                <a:cs typeface="Calibri"/>
              </a:rPr>
              <a:t> </a:t>
            </a:r>
            <a:r>
              <a:rPr sz="1500" spc="10" dirty="0">
                <a:solidFill>
                  <a:srgbClr val="1BB398"/>
                </a:solidFill>
                <a:latin typeface="Calibri"/>
                <a:cs typeface="Calibri"/>
              </a:rPr>
              <a:t>is</a:t>
            </a:r>
            <a:r>
              <a:rPr sz="1500" spc="-75" dirty="0">
                <a:solidFill>
                  <a:srgbClr val="1BB398"/>
                </a:solidFill>
                <a:latin typeface="Calibri"/>
                <a:cs typeface="Calibri"/>
              </a:rPr>
              <a:t> </a:t>
            </a:r>
            <a:r>
              <a:rPr sz="1500" spc="15" dirty="0">
                <a:solidFill>
                  <a:srgbClr val="1BB398"/>
                </a:solidFill>
                <a:latin typeface="Calibri"/>
                <a:cs typeface="Calibri"/>
              </a:rPr>
              <a:t>read-only</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65" dirty="0">
                <a:solidFill>
                  <a:srgbClr val="1BB398"/>
                </a:solidFill>
                <a:latin typeface="Calibri"/>
                <a:cs typeface="Calibri"/>
              </a:rPr>
              <a:t>Each</a:t>
            </a:r>
            <a:r>
              <a:rPr sz="1500" spc="-75" dirty="0">
                <a:solidFill>
                  <a:srgbClr val="1BB398"/>
                </a:solidFill>
                <a:latin typeface="Calibri"/>
                <a:cs typeface="Calibri"/>
              </a:rPr>
              <a:t> </a:t>
            </a:r>
            <a:r>
              <a:rPr sz="1500" spc="-5" dirty="0">
                <a:solidFill>
                  <a:srgbClr val="1BB398"/>
                </a:solidFill>
                <a:latin typeface="Calibri"/>
                <a:cs typeface="Calibri"/>
              </a:rPr>
              <a:t>layer</a:t>
            </a:r>
            <a:r>
              <a:rPr sz="1500" spc="-75" dirty="0">
                <a:solidFill>
                  <a:srgbClr val="1BB398"/>
                </a:solidFill>
                <a:latin typeface="Calibri"/>
                <a:cs typeface="Calibri"/>
              </a:rPr>
              <a:t> </a:t>
            </a:r>
            <a:r>
              <a:rPr sz="1500" spc="10" dirty="0">
                <a:solidFill>
                  <a:srgbClr val="1BB398"/>
                </a:solidFill>
                <a:latin typeface="Calibri"/>
                <a:cs typeface="Calibri"/>
              </a:rPr>
              <a:t>is</a:t>
            </a:r>
            <a:r>
              <a:rPr sz="1500" spc="-75" dirty="0">
                <a:solidFill>
                  <a:srgbClr val="1BB398"/>
                </a:solidFill>
                <a:latin typeface="Calibri"/>
                <a:cs typeface="Calibri"/>
              </a:rPr>
              <a:t> </a:t>
            </a:r>
            <a:r>
              <a:rPr sz="1500" dirty="0">
                <a:solidFill>
                  <a:srgbClr val="1BB398"/>
                </a:solidFill>
                <a:latin typeface="Calibri"/>
                <a:cs typeface="Calibri"/>
              </a:rPr>
              <a:t>only</a:t>
            </a:r>
            <a:r>
              <a:rPr sz="1500" spc="-80" dirty="0">
                <a:solidFill>
                  <a:srgbClr val="1BB398"/>
                </a:solidFill>
                <a:latin typeface="Calibri"/>
                <a:cs typeface="Calibri"/>
              </a:rPr>
              <a:t> </a:t>
            </a:r>
            <a:r>
              <a:rPr sz="1500" spc="30" dirty="0">
                <a:solidFill>
                  <a:srgbClr val="1BB398"/>
                </a:solidFill>
                <a:latin typeface="Calibri"/>
                <a:cs typeface="Calibri"/>
              </a:rPr>
              <a:t>a</a:t>
            </a:r>
            <a:r>
              <a:rPr sz="1500" spc="-80" dirty="0">
                <a:solidFill>
                  <a:srgbClr val="1BB398"/>
                </a:solidFill>
                <a:latin typeface="Calibri"/>
                <a:cs typeface="Calibri"/>
              </a:rPr>
              <a:t> </a:t>
            </a:r>
            <a:r>
              <a:rPr sz="1500" spc="35" dirty="0">
                <a:solidFill>
                  <a:srgbClr val="1BB398"/>
                </a:solidFill>
                <a:latin typeface="Calibri"/>
                <a:cs typeface="Calibri"/>
              </a:rPr>
              <a:t>set</a:t>
            </a:r>
            <a:r>
              <a:rPr sz="1500" spc="-80"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spc="25" dirty="0">
                <a:solidFill>
                  <a:srgbClr val="1BB398"/>
                </a:solidFill>
                <a:latin typeface="Calibri"/>
                <a:cs typeface="Calibri"/>
              </a:rPr>
              <a:t>differences</a:t>
            </a:r>
            <a:r>
              <a:rPr sz="1500" spc="-75" dirty="0">
                <a:solidFill>
                  <a:srgbClr val="1BB398"/>
                </a:solidFill>
                <a:latin typeface="Calibri"/>
                <a:cs typeface="Calibri"/>
              </a:rPr>
              <a:t> </a:t>
            </a:r>
            <a:r>
              <a:rPr sz="1500" spc="20" dirty="0">
                <a:solidFill>
                  <a:srgbClr val="1BB398"/>
                </a:solidFill>
                <a:latin typeface="Calibri"/>
                <a:cs typeface="Calibri"/>
              </a:rPr>
              <a:t>from</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5" dirty="0">
                <a:solidFill>
                  <a:srgbClr val="1BB398"/>
                </a:solidFill>
                <a:latin typeface="Calibri"/>
                <a:cs typeface="Calibri"/>
              </a:rPr>
              <a:t>layer</a:t>
            </a:r>
            <a:r>
              <a:rPr sz="1500" spc="-75" dirty="0">
                <a:solidFill>
                  <a:srgbClr val="1BB398"/>
                </a:solidFill>
                <a:latin typeface="Calibri"/>
                <a:cs typeface="Calibri"/>
              </a:rPr>
              <a:t> </a:t>
            </a:r>
            <a:r>
              <a:rPr sz="1500" spc="20" dirty="0">
                <a:solidFill>
                  <a:srgbClr val="1BB398"/>
                </a:solidFill>
                <a:latin typeface="Calibri"/>
                <a:cs typeface="Calibri"/>
              </a:rPr>
              <a:t>before</a:t>
            </a:r>
            <a:r>
              <a:rPr sz="1500" spc="-75" dirty="0">
                <a:solidFill>
                  <a:srgbClr val="1BB398"/>
                </a:solidFill>
                <a:latin typeface="Calibri"/>
                <a:cs typeface="Calibri"/>
              </a:rPr>
              <a:t> </a:t>
            </a:r>
            <a:r>
              <a:rPr sz="1500" spc="-30" dirty="0">
                <a:solidFill>
                  <a:srgbClr val="1BB398"/>
                </a:solidFill>
                <a:latin typeface="Calibri"/>
                <a:cs typeface="Calibri"/>
              </a:rPr>
              <a:t>it</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30" dirty="0">
                <a:solidFill>
                  <a:srgbClr val="1BB398"/>
                </a:solidFill>
                <a:latin typeface="Calibri"/>
                <a:cs typeface="Calibri"/>
              </a:rPr>
              <a:t>Containers</a:t>
            </a:r>
            <a:r>
              <a:rPr sz="1500" spc="-75" dirty="0">
                <a:solidFill>
                  <a:srgbClr val="1BB398"/>
                </a:solidFill>
                <a:latin typeface="Calibri"/>
                <a:cs typeface="Calibri"/>
              </a:rPr>
              <a:t> </a:t>
            </a:r>
            <a:r>
              <a:rPr sz="1500" spc="45" dirty="0">
                <a:solidFill>
                  <a:srgbClr val="1BB398"/>
                </a:solidFill>
                <a:latin typeface="Calibri"/>
                <a:cs typeface="Calibri"/>
              </a:rPr>
              <a:t>add</a:t>
            </a:r>
            <a:r>
              <a:rPr sz="1500" spc="-85" dirty="0">
                <a:solidFill>
                  <a:srgbClr val="1BB398"/>
                </a:solidFill>
                <a:latin typeface="Calibri"/>
                <a:cs typeface="Calibri"/>
              </a:rPr>
              <a:t> </a:t>
            </a:r>
            <a:r>
              <a:rPr sz="1500" spc="30" dirty="0">
                <a:solidFill>
                  <a:srgbClr val="1BB398"/>
                </a:solidFill>
                <a:latin typeface="Calibri"/>
                <a:cs typeface="Calibri"/>
              </a:rPr>
              <a:t>a</a:t>
            </a:r>
            <a:r>
              <a:rPr sz="1500" spc="-80" dirty="0">
                <a:solidFill>
                  <a:srgbClr val="1BB398"/>
                </a:solidFill>
                <a:latin typeface="Calibri"/>
                <a:cs typeface="Calibri"/>
              </a:rPr>
              <a:t> </a:t>
            </a:r>
            <a:r>
              <a:rPr sz="1500" spc="-10" dirty="0">
                <a:solidFill>
                  <a:srgbClr val="1BB398"/>
                </a:solidFill>
                <a:latin typeface="Calibri"/>
                <a:cs typeface="Calibri"/>
              </a:rPr>
              <a:t>new</a:t>
            </a:r>
            <a:r>
              <a:rPr sz="1500" spc="-85" dirty="0">
                <a:solidFill>
                  <a:srgbClr val="1BB398"/>
                </a:solidFill>
                <a:latin typeface="Calibri"/>
                <a:cs typeface="Calibri"/>
              </a:rPr>
              <a:t> </a:t>
            </a:r>
            <a:r>
              <a:rPr sz="1500" spc="-15" dirty="0">
                <a:solidFill>
                  <a:srgbClr val="1BB398"/>
                </a:solidFill>
                <a:latin typeface="Calibri"/>
                <a:cs typeface="Calibri"/>
              </a:rPr>
              <a:t>writable</a:t>
            </a:r>
            <a:r>
              <a:rPr sz="1500" spc="-75" dirty="0">
                <a:solidFill>
                  <a:srgbClr val="1BB398"/>
                </a:solidFill>
                <a:latin typeface="Calibri"/>
                <a:cs typeface="Calibri"/>
              </a:rPr>
              <a:t> </a:t>
            </a:r>
            <a:r>
              <a:rPr sz="1500" spc="-5" dirty="0">
                <a:solidFill>
                  <a:srgbClr val="1BB398"/>
                </a:solidFill>
                <a:latin typeface="Calibri"/>
                <a:cs typeface="Calibri"/>
              </a:rPr>
              <a:t>layer</a:t>
            </a:r>
            <a:r>
              <a:rPr sz="1500" spc="-75" dirty="0">
                <a:solidFill>
                  <a:srgbClr val="1BB398"/>
                </a:solidFill>
                <a:latin typeface="Calibri"/>
                <a:cs typeface="Calibri"/>
              </a:rPr>
              <a:t> </a:t>
            </a:r>
            <a:r>
              <a:rPr sz="1500" spc="25" dirty="0">
                <a:solidFill>
                  <a:srgbClr val="1BB398"/>
                </a:solidFill>
                <a:latin typeface="Calibri"/>
                <a:cs typeface="Calibri"/>
              </a:rPr>
              <a:t>on</a:t>
            </a:r>
            <a:r>
              <a:rPr sz="1500" spc="-75" dirty="0">
                <a:solidFill>
                  <a:srgbClr val="1BB398"/>
                </a:solidFill>
                <a:latin typeface="Calibri"/>
                <a:cs typeface="Calibri"/>
              </a:rPr>
              <a:t> </a:t>
            </a:r>
            <a:r>
              <a:rPr sz="1500" spc="25" dirty="0">
                <a:solidFill>
                  <a:srgbClr val="1BB398"/>
                </a:solidFill>
                <a:latin typeface="Calibri"/>
                <a:cs typeface="Calibri"/>
              </a:rPr>
              <a:t>top</a:t>
            </a:r>
            <a:r>
              <a:rPr sz="1500" spc="-85"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5" dirty="0">
                <a:solidFill>
                  <a:srgbClr val="1BB398"/>
                </a:solidFill>
                <a:latin typeface="Calibri"/>
                <a:cs typeface="Calibri"/>
              </a:rPr>
              <a:t>underlying</a:t>
            </a:r>
            <a:r>
              <a:rPr sz="1500" spc="-70" dirty="0">
                <a:solidFill>
                  <a:srgbClr val="1BB398"/>
                </a:solidFill>
                <a:latin typeface="Calibri"/>
                <a:cs typeface="Calibri"/>
              </a:rPr>
              <a:t> </a:t>
            </a:r>
            <a:r>
              <a:rPr sz="1500" spc="5" dirty="0">
                <a:solidFill>
                  <a:srgbClr val="1BB398"/>
                </a:solidFill>
                <a:latin typeface="Calibri"/>
                <a:cs typeface="Calibri"/>
              </a:rPr>
              <a:t>layers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30" dirty="0">
                <a:solidFill>
                  <a:srgbClr val="1BB398"/>
                </a:solidFill>
                <a:latin typeface="Calibri"/>
                <a:cs typeface="Calibri"/>
              </a:rPr>
              <a:t>All</a:t>
            </a:r>
            <a:r>
              <a:rPr sz="1500" spc="-75" dirty="0">
                <a:solidFill>
                  <a:srgbClr val="1BB398"/>
                </a:solidFill>
                <a:latin typeface="Calibri"/>
                <a:cs typeface="Calibri"/>
              </a:rPr>
              <a:t> </a:t>
            </a:r>
            <a:r>
              <a:rPr sz="1500" spc="40" dirty="0">
                <a:solidFill>
                  <a:srgbClr val="1BB398"/>
                </a:solidFill>
                <a:latin typeface="Calibri"/>
                <a:cs typeface="Calibri"/>
              </a:rPr>
              <a:t>changes</a:t>
            </a:r>
            <a:r>
              <a:rPr sz="1500" spc="-75" dirty="0">
                <a:solidFill>
                  <a:srgbClr val="1BB398"/>
                </a:solidFill>
                <a:latin typeface="Calibri"/>
                <a:cs typeface="Calibri"/>
              </a:rPr>
              <a:t> </a:t>
            </a:r>
            <a:r>
              <a:rPr sz="1500" spc="45" dirty="0">
                <a:solidFill>
                  <a:srgbClr val="1BB398"/>
                </a:solidFill>
                <a:latin typeface="Calibri"/>
                <a:cs typeface="Calibri"/>
              </a:rPr>
              <a:t>made</a:t>
            </a:r>
            <a:r>
              <a:rPr sz="1500" spc="-75" dirty="0">
                <a:solidFill>
                  <a:srgbClr val="1BB398"/>
                </a:solidFill>
                <a:latin typeface="Calibri"/>
                <a:cs typeface="Calibri"/>
              </a:rPr>
              <a:t> </a:t>
            </a:r>
            <a:r>
              <a:rPr sz="1500" spc="15" dirty="0">
                <a:solidFill>
                  <a:srgbClr val="1BB398"/>
                </a:solidFill>
                <a:latin typeface="Calibri"/>
                <a:cs typeface="Calibri"/>
              </a:rPr>
              <a:t>to</a:t>
            </a:r>
            <a:r>
              <a:rPr sz="1500" spc="-85" dirty="0">
                <a:solidFill>
                  <a:srgbClr val="1BB398"/>
                </a:solidFill>
                <a:latin typeface="Calibri"/>
                <a:cs typeface="Calibri"/>
              </a:rPr>
              <a:t> </a:t>
            </a:r>
            <a:r>
              <a:rPr sz="1500" spc="30" dirty="0">
                <a:solidFill>
                  <a:srgbClr val="1BB398"/>
                </a:solidFill>
                <a:latin typeface="Calibri"/>
                <a:cs typeface="Calibri"/>
              </a:rPr>
              <a:t>a</a:t>
            </a:r>
            <a:r>
              <a:rPr sz="1500" spc="-80" dirty="0">
                <a:solidFill>
                  <a:srgbClr val="1BB398"/>
                </a:solidFill>
                <a:latin typeface="Calibri"/>
                <a:cs typeface="Calibri"/>
              </a:rPr>
              <a:t> </a:t>
            </a:r>
            <a:r>
              <a:rPr sz="1500" spc="-5" dirty="0">
                <a:solidFill>
                  <a:srgbClr val="1BB398"/>
                </a:solidFill>
                <a:latin typeface="Calibri"/>
                <a:cs typeface="Calibri"/>
              </a:rPr>
              <a:t>running</a:t>
            </a:r>
            <a:r>
              <a:rPr sz="1500" spc="-75" dirty="0">
                <a:solidFill>
                  <a:srgbClr val="1BB398"/>
                </a:solidFill>
                <a:latin typeface="Calibri"/>
                <a:cs typeface="Calibri"/>
              </a:rPr>
              <a:t> </a:t>
            </a:r>
            <a:r>
              <a:rPr sz="1500" spc="15" dirty="0">
                <a:solidFill>
                  <a:srgbClr val="1BB398"/>
                </a:solidFill>
                <a:latin typeface="Calibri"/>
                <a:cs typeface="Calibri"/>
              </a:rPr>
              <a:t>container</a:t>
            </a:r>
            <a:r>
              <a:rPr sz="1500" spc="-75" dirty="0">
                <a:solidFill>
                  <a:srgbClr val="1BB398"/>
                </a:solidFill>
                <a:latin typeface="Calibri"/>
                <a:cs typeface="Calibri"/>
              </a:rPr>
              <a:t> </a:t>
            </a:r>
            <a:r>
              <a:rPr sz="1500" spc="10" dirty="0">
                <a:solidFill>
                  <a:srgbClr val="1BB398"/>
                </a:solidFill>
                <a:latin typeface="Calibri"/>
                <a:cs typeface="Calibri"/>
              </a:rPr>
              <a:t>are</a:t>
            </a:r>
            <a:r>
              <a:rPr sz="1500" spc="-70" dirty="0">
                <a:solidFill>
                  <a:srgbClr val="1BB398"/>
                </a:solidFill>
                <a:latin typeface="Calibri"/>
                <a:cs typeface="Calibri"/>
              </a:rPr>
              <a:t> </a:t>
            </a:r>
            <a:r>
              <a:rPr sz="1500" spc="45" dirty="0">
                <a:solidFill>
                  <a:srgbClr val="1BB398"/>
                </a:solidFill>
                <a:latin typeface="Calibri"/>
                <a:cs typeface="Calibri"/>
              </a:rPr>
              <a:t>made</a:t>
            </a:r>
            <a:r>
              <a:rPr sz="1500" spc="-75" dirty="0">
                <a:solidFill>
                  <a:srgbClr val="1BB398"/>
                </a:solidFill>
                <a:latin typeface="Calibri"/>
                <a:cs typeface="Calibri"/>
              </a:rPr>
              <a:t> </a:t>
            </a:r>
            <a:r>
              <a:rPr sz="1500" spc="15" dirty="0">
                <a:solidFill>
                  <a:srgbClr val="1BB398"/>
                </a:solidFill>
                <a:latin typeface="Calibri"/>
                <a:cs typeface="Calibri"/>
              </a:rPr>
              <a:t>to</a:t>
            </a:r>
            <a:r>
              <a:rPr sz="1500" spc="-8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20" dirty="0">
                <a:solidFill>
                  <a:srgbClr val="1BB398"/>
                </a:solidFill>
                <a:latin typeface="Calibri"/>
                <a:cs typeface="Calibri"/>
              </a:rPr>
              <a:t>Container</a:t>
            </a:r>
            <a:r>
              <a:rPr sz="1500" spc="-75" dirty="0">
                <a:solidFill>
                  <a:srgbClr val="1BB398"/>
                </a:solidFill>
                <a:latin typeface="Calibri"/>
                <a:cs typeface="Calibri"/>
              </a:rPr>
              <a:t> </a:t>
            </a:r>
            <a:r>
              <a:rPr sz="1500" spc="-10" dirty="0">
                <a:solidFill>
                  <a:srgbClr val="1BB398"/>
                </a:solidFill>
                <a:latin typeface="Calibri"/>
                <a:cs typeface="Calibri"/>
              </a:rPr>
              <a:t>layer</a:t>
            </a:r>
            <a:endParaRPr sz="1500">
              <a:latin typeface="Calibri"/>
              <a:cs typeface="Calibri"/>
            </a:endParaRPr>
          </a:p>
        </p:txBody>
      </p:sp>
    </p:spTree>
    <p:extLst>
      <p:ext uri="{BB962C8B-B14F-4D97-AF65-F5344CB8AC3E}">
        <p14:creationId xmlns:p14="http://schemas.microsoft.com/office/powerpoint/2010/main" val="351780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8244694" cy="622222"/>
          </a:xfrm>
          <a:prstGeom prst="rect">
            <a:avLst/>
          </a:prstGeom>
        </p:spPr>
        <p:txBody>
          <a:bodyPr vert="horz" wrap="square" lIns="0" tIns="12700" rIns="0" bIns="0" rtlCol="0">
            <a:spAutoFit/>
          </a:bodyPr>
          <a:lstStyle/>
          <a:p>
            <a:pPr marL="12700">
              <a:lnSpc>
                <a:spcPct val="100000"/>
              </a:lnSpc>
              <a:spcBef>
                <a:spcPts val="100"/>
              </a:spcBef>
            </a:pPr>
            <a:r>
              <a:rPr spc="60" dirty="0"/>
              <a:t>Docker</a:t>
            </a:r>
            <a:r>
              <a:rPr spc="-114" dirty="0"/>
              <a:t> </a:t>
            </a:r>
            <a:r>
              <a:rPr spc="50" dirty="0"/>
              <a:t>Images</a:t>
            </a:r>
            <a:r>
              <a:rPr spc="-100" dirty="0"/>
              <a:t> </a:t>
            </a:r>
            <a:r>
              <a:rPr spc="60" dirty="0"/>
              <a:t>and</a:t>
            </a:r>
            <a:r>
              <a:rPr spc="-90" dirty="0"/>
              <a:t> </a:t>
            </a:r>
            <a:r>
              <a:rPr spc="65" dirty="0"/>
              <a:t>Layers</a:t>
            </a:r>
            <a:r>
              <a:rPr spc="-100" dirty="0"/>
              <a:t> </a:t>
            </a:r>
            <a:r>
              <a:rPr spc="60" dirty="0"/>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70470" y="2068156"/>
            <a:ext cx="8778240" cy="3808095"/>
          </a:xfrm>
          <a:custGeom>
            <a:avLst/>
            <a:gdLst/>
            <a:ahLst/>
            <a:cxnLst/>
            <a:rect l="l" t="t" r="r" b="b"/>
            <a:pathLst>
              <a:path w="8778240" h="3808095">
                <a:moveTo>
                  <a:pt x="0" y="3807555"/>
                </a:moveTo>
                <a:lnTo>
                  <a:pt x="8778240" y="3807555"/>
                </a:lnTo>
                <a:lnTo>
                  <a:pt x="8778240" y="0"/>
                </a:lnTo>
                <a:lnTo>
                  <a:pt x="0" y="0"/>
                </a:lnTo>
                <a:lnTo>
                  <a:pt x="0" y="3807555"/>
                </a:lnTo>
                <a:close/>
              </a:path>
            </a:pathLst>
          </a:custGeom>
          <a:solidFill>
            <a:srgbClr val="2A2A2A"/>
          </a:solidFill>
        </p:spPr>
        <p:txBody>
          <a:bodyPr wrap="square" lIns="0" tIns="0" rIns="0" bIns="0" rtlCol="0"/>
          <a:lstStyle/>
          <a:p>
            <a:endParaRPr/>
          </a:p>
        </p:txBody>
      </p:sp>
      <p:sp>
        <p:nvSpPr>
          <p:cNvPr id="5" name="object 5"/>
          <p:cNvSpPr/>
          <p:nvPr/>
        </p:nvSpPr>
        <p:spPr>
          <a:xfrm>
            <a:off x="2609088" y="2154935"/>
            <a:ext cx="4840223" cy="36332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5044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7101694" cy="622222"/>
          </a:xfrm>
          <a:prstGeom prst="rect">
            <a:avLst/>
          </a:prstGeom>
        </p:spPr>
        <p:txBody>
          <a:bodyPr vert="horz" wrap="square" lIns="0" tIns="12700" rIns="0" bIns="0" rtlCol="0">
            <a:spAutoFit/>
          </a:bodyPr>
          <a:lstStyle/>
          <a:p>
            <a:pPr marL="12700">
              <a:lnSpc>
                <a:spcPct val="100000"/>
              </a:lnSpc>
              <a:spcBef>
                <a:spcPts val="100"/>
              </a:spcBef>
            </a:pPr>
            <a:r>
              <a:rPr spc="50" dirty="0"/>
              <a:t>Container </a:t>
            </a:r>
            <a:r>
              <a:rPr spc="60" dirty="0"/>
              <a:t>and</a:t>
            </a:r>
            <a:r>
              <a:rPr spc="-270" dirty="0"/>
              <a:t> </a:t>
            </a:r>
            <a:r>
              <a:rPr spc="65" dirty="0"/>
              <a:t>Layers</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2103" y="2087879"/>
            <a:ext cx="5361432" cy="165201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590550" indent="-281940">
              <a:lnSpc>
                <a:spcPct val="100000"/>
              </a:lnSpc>
              <a:spcBef>
                <a:spcPts val="70"/>
              </a:spcBef>
              <a:buFont typeface="Arial"/>
              <a:buChar char="•"/>
              <a:tabLst>
                <a:tab pos="590550" algn="l"/>
                <a:tab pos="591185" algn="l"/>
              </a:tabLst>
            </a:pPr>
            <a:r>
              <a:rPr sz="1500" spc="65" dirty="0">
                <a:solidFill>
                  <a:srgbClr val="1BB398"/>
                </a:solidFill>
                <a:latin typeface="Calibri"/>
                <a:cs typeface="Calibri"/>
              </a:rPr>
              <a:t>Top </a:t>
            </a:r>
            <a:r>
              <a:rPr sz="1500" spc="-15" dirty="0">
                <a:solidFill>
                  <a:srgbClr val="1BB398"/>
                </a:solidFill>
                <a:latin typeface="Calibri"/>
                <a:cs typeface="Calibri"/>
              </a:rPr>
              <a:t>writable</a:t>
            </a:r>
            <a:r>
              <a:rPr sz="1500" spc="-229" dirty="0">
                <a:solidFill>
                  <a:srgbClr val="1BB398"/>
                </a:solidFill>
                <a:latin typeface="Calibri"/>
                <a:cs typeface="Calibri"/>
              </a:rPr>
              <a:t> </a:t>
            </a:r>
            <a:r>
              <a:rPr sz="1500" spc="-5" dirty="0">
                <a:solidFill>
                  <a:srgbClr val="1BB398"/>
                </a:solidFill>
                <a:latin typeface="Calibri"/>
                <a:cs typeface="Calibri"/>
              </a:rPr>
              <a:t>layer</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30" dirty="0">
                <a:solidFill>
                  <a:srgbClr val="1BB398"/>
                </a:solidFill>
                <a:latin typeface="Calibri"/>
                <a:cs typeface="Calibri"/>
              </a:rPr>
              <a:t>All</a:t>
            </a:r>
            <a:r>
              <a:rPr sz="1500" spc="-80" dirty="0">
                <a:solidFill>
                  <a:srgbClr val="1BB398"/>
                </a:solidFill>
                <a:latin typeface="Calibri"/>
                <a:cs typeface="Calibri"/>
              </a:rPr>
              <a:t> </a:t>
            </a:r>
            <a:r>
              <a:rPr sz="1500" spc="40" dirty="0">
                <a:solidFill>
                  <a:srgbClr val="1BB398"/>
                </a:solidFill>
                <a:latin typeface="Calibri"/>
                <a:cs typeface="Calibri"/>
              </a:rPr>
              <a:t>changes</a:t>
            </a:r>
            <a:r>
              <a:rPr sz="1500" spc="-75" dirty="0">
                <a:solidFill>
                  <a:srgbClr val="1BB398"/>
                </a:solidFill>
                <a:latin typeface="Calibri"/>
                <a:cs typeface="Calibri"/>
              </a:rPr>
              <a:t> </a:t>
            </a:r>
            <a:r>
              <a:rPr sz="1500" spc="10" dirty="0">
                <a:solidFill>
                  <a:srgbClr val="1BB398"/>
                </a:solidFill>
                <a:latin typeface="Calibri"/>
                <a:cs typeface="Calibri"/>
              </a:rPr>
              <a:t>are</a:t>
            </a:r>
            <a:r>
              <a:rPr sz="1500" spc="-75" dirty="0">
                <a:solidFill>
                  <a:srgbClr val="1BB398"/>
                </a:solidFill>
                <a:latin typeface="Calibri"/>
                <a:cs typeface="Calibri"/>
              </a:rPr>
              <a:t> </a:t>
            </a:r>
            <a:r>
              <a:rPr sz="1500" spc="25" dirty="0">
                <a:solidFill>
                  <a:srgbClr val="1BB398"/>
                </a:solidFill>
                <a:latin typeface="Calibri"/>
                <a:cs typeface="Calibri"/>
              </a:rPr>
              <a:t>stored</a:t>
            </a:r>
            <a:r>
              <a:rPr sz="1500" spc="-85" dirty="0">
                <a:solidFill>
                  <a:srgbClr val="1BB398"/>
                </a:solidFill>
                <a:latin typeface="Calibri"/>
                <a:cs typeface="Calibri"/>
              </a:rPr>
              <a:t> </a:t>
            </a:r>
            <a:r>
              <a:rPr sz="1500" spc="-20" dirty="0">
                <a:solidFill>
                  <a:srgbClr val="1BB398"/>
                </a:solidFill>
                <a:latin typeface="Calibri"/>
                <a:cs typeface="Calibri"/>
              </a:rPr>
              <a:t>in</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20" dirty="0">
                <a:solidFill>
                  <a:srgbClr val="1BB398"/>
                </a:solidFill>
                <a:latin typeface="Calibri"/>
                <a:cs typeface="Calibri"/>
              </a:rPr>
              <a:t>writable</a:t>
            </a:r>
            <a:r>
              <a:rPr sz="1500" spc="-75" dirty="0">
                <a:solidFill>
                  <a:srgbClr val="1BB398"/>
                </a:solidFill>
                <a:latin typeface="Calibri"/>
                <a:cs typeface="Calibri"/>
              </a:rPr>
              <a:t> </a:t>
            </a:r>
            <a:r>
              <a:rPr sz="1500" spc="-10" dirty="0">
                <a:solidFill>
                  <a:srgbClr val="1BB398"/>
                </a:solidFill>
                <a:latin typeface="Calibri"/>
                <a:cs typeface="Calibri"/>
              </a:rPr>
              <a:t>layer</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60" dirty="0">
                <a:solidFill>
                  <a:srgbClr val="1BB398"/>
                </a:solidFill>
                <a:latin typeface="Calibri"/>
                <a:cs typeface="Calibri"/>
              </a:rPr>
              <a:t>The</a:t>
            </a:r>
            <a:r>
              <a:rPr sz="1500" spc="-75" dirty="0">
                <a:solidFill>
                  <a:srgbClr val="1BB398"/>
                </a:solidFill>
                <a:latin typeface="Calibri"/>
                <a:cs typeface="Calibri"/>
              </a:rPr>
              <a:t> </a:t>
            </a:r>
            <a:r>
              <a:rPr sz="1500" spc="-15" dirty="0">
                <a:solidFill>
                  <a:srgbClr val="1BB398"/>
                </a:solidFill>
                <a:latin typeface="Calibri"/>
                <a:cs typeface="Calibri"/>
              </a:rPr>
              <a:t>writable</a:t>
            </a:r>
            <a:r>
              <a:rPr sz="1500" spc="-75" dirty="0">
                <a:solidFill>
                  <a:srgbClr val="1BB398"/>
                </a:solidFill>
                <a:latin typeface="Calibri"/>
                <a:cs typeface="Calibri"/>
              </a:rPr>
              <a:t> </a:t>
            </a:r>
            <a:r>
              <a:rPr sz="1500" spc="-5" dirty="0">
                <a:solidFill>
                  <a:srgbClr val="1BB398"/>
                </a:solidFill>
                <a:latin typeface="Calibri"/>
                <a:cs typeface="Calibri"/>
              </a:rPr>
              <a:t>layer</a:t>
            </a:r>
            <a:r>
              <a:rPr sz="1500" spc="-75" dirty="0">
                <a:solidFill>
                  <a:srgbClr val="1BB398"/>
                </a:solidFill>
                <a:latin typeface="Calibri"/>
                <a:cs typeface="Calibri"/>
              </a:rPr>
              <a:t> </a:t>
            </a:r>
            <a:r>
              <a:rPr sz="1500" spc="10" dirty="0">
                <a:solidFill>
                  <a:srgbClr val="1BB398"/>
                </a:solidFill>
                <a:latin typeface="Calibri"/>
                <a:cs typeface="Calibri"/>
              </a:rPr>
              <a:t>is</a:t>
            </a:r>
            <a:r>
              <a:rPr sz="1500" spc="-75" dirty="0">
                <a:solidFill>
                  <a:srgbClr val="1BB398"/>
                </a:solidFill>
                <a:latin typeface="Calibri"/>
                <a:cs typeface="Calibri"/>
              </a:rPr>
              <a:t> </a:t>
            </a:r>
            <a:r>
              <a:rPr sz="1500" spc="20" dirty="0">
                <a:solidFill>
                  <a:srgbClr val="1BB398"/>
                </a:solidFill>
                <a:latin typeface="Calibri"/>
                <a:cs typeface="Calibri"/>
              </a:rPr>
              <a:t>deleted</a:t>
            </a:r>
            <a:r>
              <a:rPr sz="1500" spc="-85" dirty="0">
                <a:solidFill>
                  <a:srgbClr val="1BB398"/>
                </a:solidFill>
                <a:latin typeface="Calibri"/>
                <a:cs typeface="Calibri"/>
              </a:rPr>
              <a:t> </a:t>
            </a:r>
            <a:r>
              <a:rPr sz="1500" spc="-5" dirty="0">
                <a:solidFill>
                  <a:srgbClr val="1BB398"/>
                </a:solidFill>
                <a:latin typeface="Calibri"/>
                <a:cs typeface="Calibri"/>
              </a:rPr>
              <a:t>when</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15" dirty="0">
                <a:solidFill>
                  <a:srgbClr val="1BB398"/>
                </a:solidFill>
                <a:latin typeface="Calibri"/>
                <a:cs typeface="Calibri"/>
              </a:rPr>
              <a:t>container</a:t>
            </a:r>
            <a:r>
              <a:rPr sz="1500" spc="-75" dirty="0">
                <a:solidFill>
                  <a:srgbClr val="1BB398"/>
                </a:solidFill>
                <a:latin typeface="Calibri"/>
                <a:cs typeface="Calibri"/>
              </a:rPr>
              <a:t> </a:t>
            </a:r>
            <a:r>
              <a:rPr sz="1500" spc="10" dirty="0">
                <a:solidFill>
                  <a:srgbClr val="1BB398"/>
                </a:solidFill>
                <a:latin typeface="Calibri"/>
                <a:cs typeface="Calibri"/>
              </a:rPr>
              <a:t>is</a:t>
            </a:r>
            <a:r>
              <a:rPr sz="1500" spc="-75" dirty="0">
                <a:solidFill>
                  <a:srgbClr val="1BB398"/>
                </a:solidFill>
                <a:latin typeface="Calibri"/>
                <a:cs typeface="Calibri"/>
              </a:rPr>
              <a:t> </a:t>
            </a:r>
            <a:r>
              <a:rPr sz="1500" spc="20" dirty="0">
                <a:solidFill>
                  <a:srgbClr val="1BB398"/>
                </a:solidFill>
                <a:latin typeface="Calibri"/>
                <a:cs typeface="Calibri"/>
              </a:rPr>
              <a:t>deleted</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60" dirty="0">
                <a:solidFill>
                  <a:srgbClr val="1BB398"/>
                </a:solidFill>
                <a:latin typeface="Calibri"/>
                <a:cs typeface="Calibri"/>
              </a:rPr>
              <a:t>The</a:t>
            </a:r>
            <a:r>
              <a:rPr sz="1500" spc="-260" dirty="0">
                <a:solidFill>
                  <a:srgbClr val="1BB398"/>
                </a:solidFill>
                <a:latin typeface="Calibri"/>
                <a:cs typeface="Calibri"/>
              </a:rPr>
              <a:t> </a:t>
            </a:r>
            <a:r>
              <a:rPr sz="1500" spc="10" dirty="0">
                <a:solidFill>
                  <a:srgbClr val="1BB398"/>
                </a:solidFill>
                <a:latin typeface="Calibri"/>
                <a:cs typeface="Calibri"/>
              </a:rPr>
              <a:t>image </a:t>
            </a:r>
            <a:r>
              <a:rPr sz="1500" spc="20" dirty="0">
                <a:solidFill>
                  <a:srgbClr val="1BB398"/>
                </a:solidFill>
                <a:latin typeface="Calibri"/>
                <a:cs typeface="Calibri"/>
              </a:rPr>
              <a:t>remains </a:t>
            </a:r>
            <a:r>
              <a:rPr sz="1500" spc="30" dirty="0">
                <a:solidFill>
                  <a:srgbClr val="1BB398"/>
                </a:solidFill>
                <a:latin typeface="Calibri"/>
                <a:cs typeface="Calibri"/>
              </a:rPr>
              <a:t>unchanged</a:t>
            </a:r>
            <a:endParaRPr sz="1500">
              <a:latin typeface="Calibri"/>
              <a:cs typeface="Calibri"/>
            </a:endParaRPr>
          </a:p>
        </p:txBody>
      </p:sp>
    </p:spTree>
    <p:extLst>
      <p:ext uri="{BB962C8B-B14F-4D97-AF65-F5344CB8AC3E}">
        <p14:creationId xmlns:p14="http://schemas.microsoft.com/office/powerpoint/2010/main" val="159343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9082894" cy="622222"/>
          </a:xfrm>
          <a:prstGeom prst="rect">
            <a:avLst/>
          </a:prstGeom>
        </p:spPr>
        <p:txBody>
          <a:bodyPr vert="horz" wrap="square" lIns="0" tIns="12700" rIns="0" bIns="0" rtlCol="0">
            <a:spAutoFit/>
          </a:bodyPr>
          <a:lstStyle/>
          <a:p>
            <a:pPr marL="12700">
              <a:lnSpc>
                <a:spcPct val="100000"/>
              </a:lnSpc>
              <a:spcBef>
                <a:spcPts val="100"/>
              </a:spcBef>
            </a:pPr>
            <a:r>
              <a:rPr spc="50" dirty="0"/>
              <a:t>Container</a:t>
            </a:r>
            <a:r>
              <a:rPr spc="-120" dirty="0"/>
              <a:t> </a:t>
            </a:r>
            <a:r>
              <a:rPr spc="65" dirty="0"/>
              <a:t>and</a:t>
            </a:r>
            <a:r>
              <a:rPr spc="-100" dirty="0"/>
              <a:t> </a:t>
            </a:r>
            <a:r>
              <a:rPr spc="65" dirty="0"/>
              <a:t>Layers</a:t>
            </a:r>
            <a:r>
              <a:rPr spc="-105" dirty="0"/>
              <a:t> </a:t>
            </a:r>
            <a:r>
              <a:rPr spc="60" dirty="0"/>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70470" y="2068156"/>
            <a:ext cx="8778240" cy="3808095"/>
          </a:xfrm>
          <a:custGeom>
            <a:avLst/>
            <a:gdLst/>
            <a:ahLst/>
            <a:cxnLst/>
            <a:rect l="l" t="t" r="r" b="b"/>
            <a:pathLst>
              <a:path w="8778240" h="3808095">
                <a:moveTo>
                  <a:pt x="0" y="3807555"/>
                </a:moveTo>
                <a:lnTo>
                  <a:pt x="8778240" y="3807555"/>
                </a:lnTo>
                <a:lnTo>
                  <a:pt x="8778240" y="0"/>
                </a:lnTo>
                <a:lnTo>
                  <a:pt x="0" y="0"/>
                </a:lnTo>
                <a:lnTo>
                  <a:pt x="0" y="3807555"/>
                </a:lnTo>
                <a:close/>
              </a:path>
            </a:pathLst>
          </a:custGeom>
          <a:solidFill>
            <a:srgbClr val="2A2A2A"/>
          </a:solidFill>
        </p:spPr>
        <p:txBody>
          <a:bodyPr wrap="square" lIns="0" tIns="0" rIns="0" bIns="0" rtlCol="0"/>
          <a:lstStyle/>
          <a:p>
            <a:endParaRPr/>
          </a:p>
        </p:txBody>
      </p:sp>
      <p:sp>
        <p:nvSpPr>
          <p:cNvPr id="5" name="object 5"/>
          <p:cNvSpPr/>
          <p:nvPr/>
        </p:nvSpPr>
        <p:spPr>
          <a:xfrm>
            <a:off x="2660904" y="2173223"/>
            <a:ext cx="4797552" cy="37033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0507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6"/>
            <a:ext cx="8930404" cy="622222"/>
          </a:xfrm>
          <a:prstGeom prst="rect">
            <a:avLst/>
          </a:prstGeom>
        </p:spPr>
        <p:txBody>
          <a:bodyPr vert="horz" wrap="square" lIns="0" tIns="12700" rIns="0" bIns="0" rtlCol="0">
            <a:spAutoFit/>
          </a:bodyPr>
          <a:lstStyle/>
          <a:p>
            <a:pPr marL="12700">
              <a:lnSpc>
                <a:spcPct val="100000"/>
              </a:lnSpc>
              <a:spcBef>
                <a:spcPts val="100"/>
              </a:spcBef>
            </a:pPr>
            <a:r>
              <a:rPr spc="55" dirty="0"/>
              <a:t>Containers</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26008" y="2109216"/>
            <a:ext cx="3358896" cy="18592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309245">
              <a:lnSpc>
                <a:spcPct val="100000"/>
              </a:lnSpc>
              <a:spcBef>
                <a:spcPts val="70"/>
              </a:spcBef>
            </a:pPr>
            <a:r>
              <a:rPr sz="1500" spc="25" dirty="0">
                <a:solidFill>
                  <a:srgbClr val="1BB398"/>
                </a:solidFill>
                <a:latin typeface="Calibri"/>
                <a:cs typeface="Calibri"/>
              </a:rPr>
              <a:t>Container </a:t>
            </a:r>
            <a:r>
              <a:rPr sz="1500" spc="30" dirty="0">
                <a:solidFill>
                  <a:srgbClr val="1BB398"/>
                </a:solidFill>
                <a:latin typeface="Calibri"/>
                <a:cs typeface="Calibri"/>
              </a:rPr>
              <a:t>Use</a:t>
            </a:r>
            <a:r>
              <a:rPr sz="1500" spc="-180" dirty="0">
                <a:solidFill>
                  <a:srgbClr val="1BB398"/>
                </a:solidFill>
                <a:latin typeface="Calibri"/>
                <a:cs typeface="Calibri"/>
              </a:rPr>
              <a:t> </a:t>
            </a:r>
            <a:r>
              <a:rPr sz="1500" spc="50" dirty="0">
                <a:solidFill>
                  <a:srgbClr val="1BB398"/>
                </a:solidFill>
                <a:latin typeface="Calibri"/>
                <a:cs typeface="Calibri"/>
              </a:rPr>
              <a:t>Cases:</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50" dirty="0">
                <a:solidFill>
                  <a:srgbClr val="1BB398"/>
                </a:solidFill>
                <a:latin typeface="Calibri"/>
                <a:cs typeface="Calibri"/>
              </a:rPr>
              <a:t>Tasks</a:t>
            </a:r>
            <a:endParaRPr sz="1500">
              <a:latin typeface="Calibri"/>
              <a:cs typeface="Calibri"/>
            </a:endParaRPr>
          </a:p>
          <a:p>
            <a:pPr marL="831850" lvl="1" indent="-271145">
              <a:lnSpc>
                <a:spcPct val="100000"/>
              </a:lnSpc>
              <a:spcBef>
                <a:spcPts val="600"/>
              </a:spcBef>
              <a:buFont typeface="Arial"/>
              <a:buChar char="•"/>
              <a:tabLst>
                <a:tab pos="831850" algn="l"/>
                <a:tab pos="832485" algn="l"/>
              </a:tabLst>
            </a:pPr>
            <a:r>
              <a:rPr sz="1500" spc="40" dirty="0">
                <a:solidFill>
                  <a:srgbClr val="FFFFFF"/>
                </a:solidFill>
                <a:latin typeface="Calibri"/>
                <a:cs typeface="Calibri"/>
              </a:rPr>
              <a:t>Used</a:t>
            </a:r>
            <a:r>
              <a:rPr sz="1500" spc="-90" dirty="0">
                <a:solidFill>
                  <a:srgbClr val="FFFFFF"/>
                </a:solidFill>
                <a:latin typeface="Calibri"/>
                <a:cs typeface="Calibri"/>
              </a:rPr>
              <a:t> </a:t>
            </a:r>
            <a:r>
              <a:rPr sz="1500" spc="15" dirty="0">
                <a:solidFill>
                  <a:srgbClr val="FFFFFF"/>
                </a:solidFill>
                <a:latin typeface="Calibri"/>
                <a:cs typeface="Calibri"/>
              </a:rPr>
              <a:t>to</a:t>
            </a:r>
            <a:r>
              <a:rPr sz="1500" spc="-85" dirty="0">
                <a:solidFill>
                  <a:srgbClr val="FFFFFF"/>
                </a:solidFill>
                <a:latin typeface="Calibri"/>
                <a:cs typeface="Calibri"/>
              </a:rPr>
              <a:t> </a:t>
            </a:r>
            <a:r>
              <a:rPr sz="1500" spc="20" dirty="0">
                <a:solidFill>
                  <a:srgbClr val="FFFFFF"/>
                </a:solidFill>
                <a:latin typeface="Calibri"/>
                <a:cs typeface="Calibri"/>
              </a:rPr>
              <a:t>perform</a:t>
            </a:r>
            <a:r>
              <a:rPr sz="1500" spc="-80" dirty="0">
                <a:solidFill>
                  <a:srgbClr val="FFFFFF"/>
                </a:solidFill>
                <a:latin typeface="Calibri"/>
                <a:cs typeface="Calibri"/>
              </a:rPr>
              <a:t> </a:t>
            </a:r>
            <a:r>
              <a:rPr sz="1500" spc="25" dirty="0">
                <a:solidFill>
                  <a:srgbClr val="FFFFFF"/>
                </a:solidFill>
                <a:latin typeface="Calibri"/>
                <a:cs typeface="Calibri"/>
              </a:rPr>
              <a:t>one-off</a:t>
            </a:r>
            <a:r>
              <a:rPr sz="1500" spc="-75" dirty="0">
                <a:solidFill>
                  <a:srgbClr val="FFFFFF"/>
                </a:solidFill>
                <a:latin typeface="Calibri"/>
                <a:cs typeface="Calibri"/>
              </a:rPr>
              <a:t> </a:t>
            </a:r>
            <a:r>
              <a:rPr sz="1500" spc="20" dirty="0">
                <a:solidFill>
                  <a:srgbClr val="FFFFFF"/>
                </a:solidFill>
                <a:latin typeface="Calibri"/>
                <a:cs typeface="Calibri"/>
              </a:rPr>
              <a:t>jobs</a:t>
            </a:r>
            <a:endParaRPr sz="1500">
              <a:latin typeface="Calibri"/>
              <a:cs typeface="Calibri"/>
            </a:endParaRPr>
          </a:p>
          <a:p>
            <a:pPr marL="590550" indent="-281940">
              <a:lnSpc>
                <a:spcPct val="100000"/>
              </a:lnSpc>
              <a:buFont typeface="Arial"/>
              <a:buChar char="•"/>
              <a:tabLst>
                <a:tab pos="590550" algn="l"/>
                <a:tab pos="591185" algn="l"/>
              </a:tabLst>
            </a:pPr>
            <a:r>
              <a:rPr sz="1500" spc="10" dirty="0">
                <a:solidFill>
                  <a:srgbClr val="1BB398"/>
                </a:solidFill>
                <a:latin typeface="Calibri"/>
                <a:cs typeface="Calibri"/>
              </a:rPr>
              <a:t>Long-running </a:t>
            </a:r>
            <a:r>
              <a:rPr sz="1500" spc="50" dirty="0">
                <a:solidFill>
                  <a:srgbClr val="1BB398"/>
                </a:solidFill>
                <a:latin typeface="Calibri"/>
                <a:cs typeface="Calibri"/>
              </a:rPr>
              <a:t>processes</a:t>
            </a:r>
            <a:r>
              <a:rPr sz="1500" spc="-155" dirty="0">
                <a:solidFill>
                  <a:srgbClr val="1BB398"/>
                </a:solidFill>
                <a:latin typeface="Calibri"/>
                <a:cs typeface="Calibri"/>
              </a:rPr>
              <a:t> </a:t>
            </a:r>
            <a:r>
              <a:rPr sz="1500" spc="60" dirty="0">
                <a:solidFill>
                  <a:srgbClr val="1BB398"/>
                </a:solidFill>
                <a:latin typeface="Calibri"/>
                <a:cs typeface="Calibri"/>
              </a:rPr>
              <a:t>(LRP)</a:t>
            </a:r>
            <a:endParaRPr sz="1500">
              <a:latin typeface="Calibri"/>
              <a:cs typeface="Calibri"/>
            </a:endParaRPr>
          </a:p>
          <a:p>
            <a:pPr marL="831850" lvl="1" indent="-271145">
              <a:lnSpc>
                <a:spcPct val="100000"/>
              </a:lnSpc>
              <a:spcBef>
                <a:spcPts val="600"/>
              </a:spcBef>
              <a:buFont typeface="Arial"/>
              <a:buChar char="•"/>
              <a:tabLst>
                <a:tab pos="831850" algn="l"/>
                <a:tab pos="832485" algn="l"/>
              </a:tabLst>
            </a:pPr>
            <a:r>
              <a:rPr sz="1500" spc="20" dirty="0">
                <a:solidFill>
                  <a:srgbClr val="FFFFFF"/>
                </a:solidFill>
                <a:latin typeface="Calibri"/>
                <a:cs typeface="Calibri"/>
              </a:rPr>
              <a:t>Run </a:t>
            </a:r>
            <a:r>
              <a:rPr sz="1500" spc="-15" dirty="0">
                <a:solidFill>
                  <a:srgbClr val="FFFFFF"/>
                </a:solidFill>
                <a:latin typeface="Calibri"/>
                <a:cs typeface="Calibri"/>
              </a:rPr>
              <a:t>until</a:t>
            </a:r>
            <a:r>
              <a:rPr sz="1500" spc="-175" dirty="0">
                <a:solidFill>
                  <a:srgbClr val="FFFFFF"/>
                </a:solidFill>
                <a:latin typeface="Calibri"/>
                <a:cs typeface="Calibri"/>
              </a:rPr>
              <a:t> </a:t>
            </a:r>
            <a:r>
              <a:rPr sz="1500" spc="15" dirty="0">
                <a:solidFill>
                  <a:srgbClr val="FFFFFF"/>
                </a:solidFill>
                <a:latin typeface="Calibri"/>
                <a:cs typeface="Calibri"/>
              </a:rPr>
              <a:t>terminated</a:t>
            </a:r>
            <a:endParaRPr sz="1500">
              <a:latin typeface="Calibri"/>
              <a:cs typeface="Calibri"/>
            </a:endParaRPr>
          </a:p>
        </p:txBody>
      </p:sp>
    </p:spTree>
    <p:extLst>
      <p:ext uri="{BB962C8B-B14F-4D97-AF65-F5344CB8AC3E}">
        <p14:creationId xmlns:p14="http://schemas.microsoft.com/office/powerpoint/2010/main" val="2801978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8424" y="6252216"/>
            <a:ext cx="1123950" cy="174625"/>
          </a:xfrm>
          <a:prstGeom prst="rect">
            <a:avLst/>
          </a:prstGeom>
        </p:spPr>
        <p:txBody>
          <a:bodyPr vert="horz" wrap="square" lIns="0" tIns="6985" rIns="0" bIns="0" rtlCol="0">
            <a:spAutoFit/>
          </a:bodyPr>
          <a:lstStyle/>
          <a:p>
            <a:pPr>
              <a:lnSpc>
                <a:spcPct val="100000"/>
              </a:lnSpc>
              <a:spcBef>
                <a:spcPts val="55"/>
              </a:spcBef>
            </a:pPr>
            <a:r>
              <a:rPr sz="1050" b="1" spc="5" dirty="0">
                <a:solidFill>
                  <a:srgbClr val="595959"/>
                </a:solidFill>
                <a:latin typeface="Trebuchet MS"/>
                <a:cs typeface="Trebuchet MS"/>
              </a:rPr>
              <a:t>Docker </a:t>
            </a:r>
            <a:r>
              <a:rPr sz="1050" b="1" spc="20" dirty="0">
                <a:solidFill>
                  <a:srgbClr val="595959"/>
                </a:solidFill>
                <a:latin typeface="Trebuchet MS"/>
                <a:cs typeface="Trebuchet MS"/>
              </a:rPr>
              <a:t>Deep</a:t>
            </a:r>
            <a:r>
              <a:rPr sz="1050" b="1" spc="-95" dirty="0">
                <a:solidFill>
                  <a:srgbClr val="595959"/>
                </a:solidFill>
                <a:latin typeface="Trebuchet MS"/>
                <a:cs typeface="Trebuchet MS"/>
              </a:rPr>
              <a:t> </a:t>
            </a:r>
            <a:r>
              <a:rPr sz="1050" b="1" dirty="0">
                <a:solidFill>
                  <a:srgbClr val="595959"/>
                </a:solidFill>
                <a:latin typeface="Trebuchet MS"/>
                <a:cs typeface="Trebuchet MS"/>
              </a:rPr>
              <a:t>Dive</a:t>
            </a:r>
            <a:endParaRPr sz="1050">
              <a:latin typeface="Trebuchet MS"/>
              <a:cs typeface="Trebuchet MS"/>
            </a:endParaRPr>
          </a:p>
        </p:txBody>
      </p:sp>
      <p:sp>
        <p:nvSpPr>
          <p:cNvPr id="3" name="object 3"/>
          <p:cNvSpPr/>
          <p:nvPr/>
        </p:nvSpPr>
        <p:spPr>
          <a:xfrm>
            <a:off x="7481976" y="6139332"/>
            <a:ext cx="2155190" cy="0"/>
          </a:xfrm>
          <a:custGeom>
            <a:avLst/>
            <a:gdLst/>
            <a:ahLst/>
            <a:cxnLst/>
            <a:rect l="l" t="t" r="r" b="b"/>
            <a:pathLst>
              <a:path w="2155190">
                <a:moveTo>
                  <a:pt x="0" y="0"/>
                </a:moveTo>
                <a:lnTo>
                  <a:pt x="2154965" y="1"/>
                </a:lnTo>
              </a:path>
            </a:pathLst>
          </a:custGeom>
          <a:ln w="10159">
            <a:solidFill>
              <a:srgbClr val="595959"/>
            </a:solidFill>
          </a:ln>
        </p:spPr>
        <p:txBody>
          <a:bodyPr wrap="square" lIns="0" tIns="0" rIns="0" bIns="0" rtlCol="0"/>
          <a:lstStyle/>
          <a:p>
            <a:endParaRPr/>
          </a:p>
        </p:txBody>
      </p:sp>
      <p:sp>
        <p:nvSpPr>
          <p:cNvPr id="4" name="object 4"/>
          <p:cNvSpPr/>
          <p:nvPr/>
        </p:nvSpPr>
        <p:spPr>
          <a:xfrm>
            <a:off x="7455407" y="6108191"/>
            <a:ext cx="347472" cy="1066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96771" y="6137468"/>
            <a:ext cx="262890" cy="0"/>
          </a:xfrm>
          <a:custGeom>
            <a:avLst/>
            <a:gdLst/>
            <a:ahLst/>
            <a:cxnLst/>
            <a:rect l="l" t="t" r="r" b="b"/>
            <a:pathLst>
              <a:path w="262890">
                <a:moveTo>
                  <a:pt x="0" y="0"/>
                </a:moveTo>
                <a:lnTo>
                  <a:pt x="262649" y="0"/>
                </a:lnTo>
              </a:path>
            </a:pathLst>
          </a:custGeom>
          <a:ln w="21458">
            <a:solidFill>
              <a:srgbClr val="FFFFFF"/>
            </a:solidFill>
          </a:ln>
        </p:spPr>
        <p:txBody>
          <a:bodyPr wrap="square" lIns="0" tIns="0" rIns="0" bIns="0" rtlCol="0"/>
          <a:lstStyle/>
          <a:p>
            <a:endParaRPr/>
          </a:p>
        </p:txBody>
      </p:sp>
      <p:sp>
        <p:nvSpPr>
          <p:cNvPr id="6" name="object 6"/>
          <p:cNvSpPr/>
          <p:nvPr/>
        </p:nvSpPr>
        <p:spPr>
          <a:xfrm>
            <a:off x="512063" y="6062471"/>
            <a:ext cx="1813560" cy="4084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52400" y="1143000"/>
            <a:ext cx="9753600" cy="54864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693920" y="2182367"/>
            <a:ext cx="670560" cy="649224"/>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ctrTitle"/>
          </p:nvPr>
        </p:nvSpPr>
        <p:spPr>
          <a:prstGeom prst="rect">
            <a:avLst/>
          </a:prstGeom>
        </p:spPr>
        <p:txBody>
          <a:bodyPr vert="horz" wrap="square" lIns="0" tIns="12700" rIns="0" bIns="0" rtlCol="0">
            <a:spAutoFit/>
          </a:bodyPr>
          <a:lstStyle/>
          <a:p>
            <a:pPr marL="15240">
              <a:lnSpc>
                <a:spcPct val="100000"/>
              </a:lnSpc>
              <a:spcBef>
                <a:spcPts val="100"/>
              </a:spcBef>
            </a:pPr>
            <a:r>
              <a:rPr spc="-170" dirty="0"/>
              <a:t>Docker </a:t>
            </a:r>
            <a:r>
              <a:rPr spc="-185" dirty="0"/>
              <a:t>Deep</a:t>
            </a:r>
            <a:r>
              <a:rPr spc="-1135" dirty="0"/>
              <a:t> </a:t>
            </a:r>
            <a:r>
              <a:rPr spc="-245" dirty="0"/>
              <a:t>Dive</a:t>
            </a:r>
          </a:p>
        </p:txBody>
      </p:sp>
      <p:sp>
        <p:nvSpPr>
          <p:cNvPr id="10" name="object 10"/>
          <p:cNvSpPr/>
          <p:nvPr/>
        </p:nvSpPr>
        <p:spPr>
          <a:xfrm>
            <a:off x="1572767" y="4928615"/>
            <a:ext cx="6912864" cy="8534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413759" y="5020055"/>
            <a:ext cx="3230880" cy="77114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1615439" y="4946993"/>
            <a:ext cx="6827520" cy="767080"/>
          </a:xfrm>
          <a:prstGeom prst="rect">
            <a:avLst/>
          </a:prstGeom>
          <a:solidFill>
            <a:srgbClr val="000000">
              <a:alpha val="41178"/>
            </a:srgbClr>
          </a:solidFill>
        </p:spPr>
        <p:txBody>
          <a:bodyPr vert="horz" wrap="square" lIns="0" tIns="123825" rIns="0" bIns="0" rtlCol="0">
            <a:spAutoFit/>
          </a:bodyPr>
          <a:lstStyle/>
          <a:p>
            <a:pPr marL="2037714">
              <a:lnSpc>
                <a:spcPct val="100000"/>
              </a:lnSpc>
              <a:spcBef>
                <a:spcPts val="975"/>
              </a:spcBef>
            </a:pPr>
            <a:r>
              <a:rPr sz="2600" spc="-90" dirty="0">
                <a:solidFill>
                  <a:srgbClr val="FFFFFF"/>
                </a:solidFill>
                <a:latin typeface="Arial"/>
                <a:cs typeface="Arial"/>
              </a:rPr>
              <a:t>Docker</a:t>
            </a:r>
            <a:r>
              <a:rPr sz="2600" spc="-290" dirty="0">
                <a:solidFill>
                  <a:srgbClr val="FFFFFF"/>
                </a:solidFill>
                <a:latin typeface="Arial"/>
                <a:cs typeface="Arial"/>
              </a:rPr>
              <a:t> </a:t>
            </a:r>
            <a:r>
              <a:rPr sz="2600" spc="-35" dirty="0">
                <a:solidFill>
                  <a:srgbClr val="FFFFFF"/>
                </a:solidFill>
                <a:latin typeface="Arial"/>
                <a:cs typeface="Arial"/>
              </a:rPr>
              <a:t>Architecture</a:t>
            </a:r>
            <a:endParaRPr sz="2600">
              <a:latin typeface="Arial"/>
              <a:cs typeface="Arial"/>
            </a:endParaRPr>
          </a:p>
        </p:txBody>
      </p:sp>
    </p:spTree>
    <p:extLst>
      <p:ext uri="{BB962C8B-B14F-4D97-AF65-F5344CB8AC3E}">
        <p14:creationId xmlns:p14="http://schemas.microsoft.com/office/powerpoint/2010/main" val="170008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5272894" cy="622222"/>
          </a:xfrm>
          <a:prstGeom prst="rect">
            <a:avLst/>
          </a:prstGeom>
        </p:spPr>
        <p:txBody>
          <a:bodyPr vert="horz" wrap="square" lIns="0" tIns="12700" rIns="0" bIns="0" rtlCol="0">
            <a:spAutoFit/>
          </a:bodyPr>
          <a:lstStyle/>
          <a:p>
            <a:pPr marL="12700">
              <a:lnSpc>
                <a:spcPct val="100000"/>
              </a:lnSpc>
              <a:spcBef>
                <a:spcPts val="100"/>
              </a:spcBef>
            </a:pPr>
            <a:r>
              <a:rPr spc="25" dirty="0"/>
              <a:t>What </a:t>
            </a:r>
            <a:r>
              <a:rPr spc="20" dirty="0" smtClean="0"/>
              <a:t>is</a:t>
            </a:r>
            <a:r>
              <a:rPr spc="-260" dirty="0" smtClean="0"/>
              <a:t> </a:t>
            </a:r>
            <a:r>
              <a:rPr spc="50" dirty="0" smtClean="0"/>
              <a:t>Docker?</a:t>
            </a:r>
            <a:endParaRPr spc="50" dirty="0"/>
          </a:p>
        </p:txBody>
      </p:sp>
      <p:sp>
        <p:nvSpPr>
          <p:cNvPr id="6" name="object 6"/>
          <p:cNvSpPr txBox="1">
            <a:spLocks noGrp="1"/>
          </p:cNvSpPr>
          <p:nvPr>
            <p:ph type="ftr" sz="quarter" idx="11"/>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5373624" cy="16306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25" dirty="0">
                <a:solidFill>
                  <a:srgbClr val="1BB398"/>
                </a:solidFill>
                <a:latin typeface="Calibri"/>
                <a:cs typeface="Calibri"/>
              </a:rPr>
              <a:t>Docker</a:t>
            </a:r>
            <a:r>
              <a:rPr sz="1500" spc="-80" dirty="0">
                <a:solidFill>
                  <a:srgbClr val="1BB398"/>
                </a:solidFill>
                <a:latin typeface="Calibri"/>
                <a:cs typeface="Calibri"/>
              </a:rPr>
              <a:t> :</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60" dirty="0">
                <a:solidFill>
                  <a:srgbClr val="1BB398"/>
                </a:solidFill>
                <a:latin typeface="Calibri"/>
                <a:cs typeface="Calibri"/>
              </a:rPr>
              <a:t>The</a:t>
            </a:r>
            <a:r>
              <a:rPr sz="1500" spc="-80" dirty="0">
                <a:solidFill>
                  <a:srgbClr val="1BB398"/>
                </a:solidFill>
                <a:latin typeface="Calibri"/>
                <a:cs typeface="Calibri"/>
              </a:rPr>
              <a:t> </a:t>
            </a:r>
            <a:r>
              <a:rPr sz="1500" spc="45" dirty="0">
                <a:solidFill>
                  <a:srgbClr val="1BB398"/>
                </a:solidFill>
                <a:latin typeface="Calibri"/>
                <a:cs typeface="Calibri"/>
              </a:rPr>
              <a:t>company</a:t>
            </a:r>
            <a:r>
              <a:rPr sz="1500" spc="-80" dirty="0">
                <a:solidFill>
                  <a:srgbClr val="1BB398"/>
                </a:solidFill>
                <a:latin typeface="Calibri"/>
                <a:cs typeface="Calibri"/>
              </a:rPr>
              <a:t> </a:t>
            </a:r>
            <a:r>
              <a:rPr sz="1500" spc="10" dirty="0">
                <a:solidFill>
                  <a:srgbClr val="1BB398"/>
                </a:solidFill>
                <a:latin typeface="Calibri"/>
                <a:cs typeface="Calibri"/>
              </a:rPr>
              <a:t>Docker,</a:t>
            </a:r>
            <a:r>
              <a:rPr sz="1500" spc="-80" dirty="0">
                <a:solidFill>
                  <a:srgbClr val="1BB398"/>
                </a:solidFill>
                <a:latin typeface="Calibri"/>
                <a:cs typeface="Calibri"/>
              </a:rPr>
              <a:t> </a:t>
            </a:r>
            <a:r>
              <a:rPr sz="1500" dirty="0">
                <a:solidFill>
                  <a:srgbClr val="1BB398"/>
                </a:solidFill>
                <a:latin typeface="Calibri"/>
                <a:cs typeface="Calibri"/>
              </a:rPr>
              <a:t>Inc.</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25" dirty="0">
                <a:solidFill>
                  <a:srgbClr val="1BB398"/>
                </a:solidFill>
                <a:latin typeface="Calibri"/>
                <a:cs typeface="Calibri"/>
              </a:rPr>
              <a:t>Docker</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15" dirty="0">
                <a:solidFill>
                  <a:srgbClr val="1BB398"/>
                </a:solidFill>
                <a:latin typeface="Calibri"/>
                <a:cs typeface="Calibri"/>
              </a:rPr>
              <a:t>container</a:t>
            </a:r>
            <a:r>
              <a:rPr sz="1500" spc="-75" dirty="0">
                <a:solidFill>
                  <a:srgbClr val="1BB398"/>
                </a:solidFill>
                <a:latin typeface="Calibri"/>
                <a:cs typeface="Calibri"/>
              </a:rPr>
              <a:t> </a:t>
            </a:r>
            <a:r>
              <a:rPr sz="1500" spc="10" dirty="0">
                <a:solidFill>
                  <a:srgbClr val="1BB398"/>
                </a:solidFill>
                <a:latin typeface="Calibri"/>
                <a:cs typeface="Calibri"/>
              </a:rPr>
              <a:t>runtime</a:t>
            </a:r>
            <a:r>
              <a:rPr sz="1500" spc="-75" dirty="0">
                <a:solidFill>
                  <a:srgbClr val="1BB398"/>
                </a:solidFill>
                <a:latin typeface="Calibri"/>
                <a:cs typeface="Calibri"/>
              </a:rPr>
              <a:t> </a:t>
            </a:r>
            <a:r>
              <a:rPr sz="1500" spc="35" dirty="0">
                <a:solidFill>
                  <a:srgbClr val="1BB398"/>
                </a:solidFill>
                <a:latin typeface="Calibri"/>
                <a:cs typeface="Calibri"/>
              </a:rPr>
              <a:t>and</a:t>
            </a:r>
            <a:r>
              <a:rPr sz="1500" spc="-85" dirty="0">
                <a:solidFill>
                  <a:srgbClr val="1BB398"/>
                </a:solidFill>
                <a:latin typeface="Calibri"/>
                <a:cs typeface="Calibri"/>
              </a:rPr>
              <a:t> </a:t>
            </a:r>
            <a:r>
              <a:rPr sz="1500" spc="15" dirty="0">
                <a:solidFill>
                  <a:srgbClr val="1BB398"/>
                </a:solidFill>
                <a:latin typeface="Calibri"/>
                <a:cs typeface="Calibri"/>
              </a:rPr>
              <a:t>orchestration</a:t>
            </a:r>
            <a:r>
              <a:rPr sz="1500" spc="-75" dirty="0">
                <a:solidFill>
                  <a:srgbClr val="1BB398"/>
                </a:solidFill>
                <a:latin typeface="Calibri"/>
                <a:cs typeface="Calibri"/>
              </a:rPr>
              <a:t> </a:t>
            </a:r>
            <a:r>
              <a:rPr sz="1500" spc="5" dirty="0">
                <a:solidFill>
                  <a:srgbClr val="1BB398"/>
                </a:solidFill>
                <a:latin typeface="Calibri"/>
                <a:cs typeface="Calibri"/>
              </a:rPr>
              <a:t>engine</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25" dirty="0">
                <a:solidFill>
                  <a:srgbClr val="1BB398"/>
                </a:solidFill>
                <a:latin typeface="Calibri"/>
                <a:cs typeface="Calibri"/>
              </a:rPr>
              <a:t>Docker</a:t>
            </a:r>
            <a:r>
              <a:rPr sz="1500" spc="-7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35" dirty="0">
                <a:solidFill>
                  <a:srgbClr val="1BB398"/>
                </a:solidFill>
                <a:latin typeface="Calibri"/>
                <a:cs typeface="Calibri"/>
              </a:rPr>
              <a:t>open</a:t>
            </a:r>
            <a:r>
              <a:rPr sz="1500" spc="-75" dirty="0">
                <a:solidFill>
                  <a:srgbClr val="1BB398"/>
                </a:solidFill>
                <a:latin typeface="Calibri"/>
                <a:cs typeface="Calibri"/>
              </a:rPr>
              <a:t> </a:t>
            </a:r>
            <a:r>
              <a:rPr sz="1500" spc="40" dirty="0">
                <a:solidFill>
                  <a:srgbClr val="1BB398"/>
                </a:solidFill>
                <a:latin typeface="Calibri"/>
                <a:cs typeface="Calibri"/>
              </a:rPr>
              <a:t>source</a:t>
            </a:r>
            <a:r>
              <a:rPr sz="1500" spc="-75" dirty="0">
                <a:solidFill>
                  <a:srgbClr val="1BB398"/>
                </a:solidFill>
                <a:latin typeface="Calibri"/>
                <a:cs typeface="Calibri"/>
              </a:rPr>
              <a:t> </a:t>
            </a:r>
            <a:r>
              <a:rPr sz="1500" spc="15" dirty="0">
                <a:solidFill>
                  <a:srgbClr val="1BB398"/>
                </a:solidFill>
                <a:latin typeface="Calibri"/>
                <a:cs typeface="Calibri"/>
              </a:rPr>
              <a:t>project</a:t>
            </a:r>
            <a:r>
              <a:rPr sz="1500" spc="-80" dirty="0">
                <a:solidFill>
                  <a:srgbClr val="1BB398"/>
                </a:solidFill>
                <a:latin typeface="Calibri"/>
                <a:cs typeface="Calibri"/>
              </a:rPr>
              <a:t> </a:t>
            </a:r>
            <a:r>
              <a:rPr sz="1500" dirty="0">
                <a:solidFill>
                  <a:srgbClr val="1BB398"/>
                </a:solidFill>
                <a:latin typeface="Calibri"/>
                <a:cs typeface="Calibri"/>
              </a:rPr>
              <a:t>(Moby)</a:t>
            </a:r>
            <a:endParaRPr sz="15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7" y="1369567"/>
            <a:ext cx="7254093" cy="622222"/>
          </a:xfrm>
          <a:prstGeom prst="rect">
            <a:avLst/>
          </a:prstGeom>
        </p:spPr>
        <p:txBody>
          <a:bodyPr vert="horz" wrap="square" lIns="0" tIns="12700" rIns="0" bIns="0" rtlCol="0">
            <a:spAutoFit/>
          </a:bodyPr>
          <a:lstStyle/>
          <a:p>
            <a:pPr marL="12700">
              <a:lnSpc>
                <a:spcPct val="100000"/>
              </a:lnSpc>
              <a:spcBef>
                <a:spcPts val="100"/>
              </a:spcBef>
            </a:pPr>
            <a:r>
              <a:rPr spc="-135" dirty="0"/>
              <a:t>Architecture</a:t>
            </a:r>
            <a:r>
              <a:rPr spc="-415" dirty="0"/>
              <a:t> </a:t>
            </a:r>
            <a:r>
              <a:rPr spc="-195" dirty="0"/>
              <a:t>Overview</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5" dirty="0"/>
              <a:t>Docker </a:t>
            </a:r>
            <a:r>
              <a:rPr spc="20" dirty="0"/>
              <a:t>Deep</a:t>
            </a:r>
            <a:r>
              <a:rPr spc="-85" dirty="0"/>
              <a:t> </a:t>
            </a:r>
            <a:r>
              <a:rPr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4011167" cy="31668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69" y="2068169"/>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135" dirty="0">
                <a:solidFill>
                  <a:srgbClr val="1BB398"/>
                </a:solidFill>
                <a:latin typeface="Verdana"/>
                <a:cs typeface="Verdana"/>
              </a:rPr>
              <a:t>Docker</a:t>
            </a:r>
            <a:r>
              <a:rPr sz="1500" spc="-265" dirty="0">
                <a:solidFill>
                  <a:srgbClr val="1BB398"/>
                </a:solidFill>
                <a:latin typeface="Verdana"/>
                <a:cs typeface="Verdana"/>
              </a:rPr>
              <a:t> </a:t>
            </a:r>
            <a:r>
              <a:rPr sz="1500" spc="-130" dirty="0">
                <a:solidFill>
                  <a:srgbClr val="1BB398"/>
                </a:solidFill>
                <a:latin typeface="Verdana"/>
                <a:cs typeface="Verdana"/>
              </a:rPr>
              <a:t>architecture:</a:t>
            </a:r>
            <a:endParaRPr sz="1500">
              <a:latin typeface="Verdana"/>
              <a:cs typeface="Verdana"/>
            </a:endParaRPr>
          </a:p>
          <a:p>
            <a:pPr marL="590550" indent="-281305">
              <a:lnSpc>
                <a:spcPct val="100000"/>
              </a:lnSpc>
              <a:spcBef>
                <a:spcPts val="720"/>
              </a:spcBef>
              <a:buFont typeface="Arial"/>
              <a:buChar char="•"/>
              <a:tabLst>
                <a:tab pos="590550" algn="l"/>
                <a:tab pos="591185" algn="l"/>
              </a:tabLst>
            </a:pPr>
            <a:r>
              <a:rPr sz="1500" spc="-130" dirty="0">
                <a:solidFill>
                  <a:srgbClr val="1BB398"/>
                </a:solidFill>
                <a:latin typeface="Verdana"/>
                <a:cs typeface="Verdana"/>
              </a:rPr>
              <a:t>Client-server</a:t>
            </a:r>
            <a:r>
              <a:rPr sz="1500" spc="-260" dirty="0">
                <a:solidFill>
                  <a:srgbClr val="1BB398"/>
                </a:solidFill>
                <a:latin typeface="Verdana"/>
                <a:cs typeface="Verdana"/>
              </a:rPr>
              <a:t> </a:t>
            </a:r>
            <a:r>
              <a:rPr sz="1500" spc="-114" dirty="0">
                <a:solidFill>
                  <a:srgbClr val="1BB398"/>
                </a:solidFill>
                <a:latin typeface="Verdana"/>
                <a:cs typeface="Verdana"/>
              </a:rPr>
              <a:t>architecture</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10" dirty="0">
                <a:solidFill>
                  <a:srgbClr val="1BB398"/>
                </a:solidFill>
                <a:latin typeface="Verdana"/>
                <a:cs typeface="Verdana"/>
              </a:rPr>
              <a:t>The</a:t>
            </a:r>
            <a:r>
              <a:rPr sz="1500" spc="-270" dirty="0">
                <a:solidFill>
                  <a:srgbClr val="1BB398"/>
                </a:solidFill>
                <a:latin typeface="Verdana"/>
                <a:cs typeface="Verdana"/>
              </a:rPr>
              <a:t> </a:t>
            </a:r>
            <a:r>
              <a:rPr sz="1500" spc="-105" dirty="0">
                <a:solidFill>
                  <a:srgbClr val="1BB398"/>
                </a:solidFill>
                <a:latin typeface="Verdana"/>
                <a:cs typeface="Verdana"/>
              </a:rPr>
              <a:t>client</a:t>
            </a:r>
            <a:r>
              <a:rPr sz="1500" spc="-270" dirty="0">
                <a:solidFill>
                  <a:srgbClr val="1BB398"/>
                </a:solidFill>
                <a:latin typeface="Verdana"/>
                <a:cs typeface="Verdana"/>
              </a:rPr>
              <a:t> </a:t>
            </a:r>
            <a:r>
              <a:rPr sz="1500" spc="-150" dirty="0">
                <a:solidFill>
                  <a:srgbClr val="1BB398"/>
                </a:solidFill>
                <a:latin typeface="Verdana"/>
                <a:cs typeface="Verdana"/>
              </a:rPr>
              <a:t>talks</a:t>
            </a:r>
            <a:r>
              <a:rPr sz="1500" spc="-260" dirty="0">
                <a:solidFill>
                  <a:srgbClr val="1BB398"/>
                </a:solidFill>
                <a:latin typeface="Verdana"/>
                <a:cs typeface="Verdana"/>
              </a:rPr>
              <a:t> </a:t>
            </a:r>
            <a:r>
              <a:rPr sz="1500" spc="-90" dirty="0">
                <a:solidFill>
                  <a:srgbClr val="1BB398"/>
                </a:solidFill>
                <a:latin typeface="Verdana"/>
                <a:cs typeface="Verdana"/>
              </a:rPr>
              <a:t>to</a:t>
            </a:r>
            <a:r>
              <a:rPr sz="1500" spc="-275" dirty="0">
                <a:solidFill>
                  <a:srgbClr val="1BB398"/>
                </a:solidFill>
                <a:latin typeface="Verdana"/>
                <a:cs typeface="Verdana"/>
              </a:rPr>
              <a:t> </a:t>
            </a:r>
            <a:r>
              <a:rPr sz="1500" spc="-114" dirty="0">
                <a:solidFill>
                  <a:srgbClr val="1BB398"/>
                </a:solidFill>
                <a:latin typeface="Verdana"/>
                <a:cs typeface="Verdana"/>
              </a:rPr>
              <a:t>the</a:t>
            </a:r>
            <a:r>
              <a:rPr sz="1500" spc="-265"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30" dirty="0">
                <a:solidFill>
                  <a:srgbClr val="1BB398"/>
                </a:solidFill>
                <a:latin typeface="Verdana"/>
                <a:cs typeface="Verdana"/>
              </a:rPr>
              <a:t>deamon</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10" dirty="0">
                <a:solidFill>
                  <a:srgbClr val="1BB398"/>
                </a:solidFill>
                <a:latin typeface="Verdana"/>
                <a:cs typeface="Verdana"/>
              </a:rPr>
              <a:t>The</a:t>
            </a:r>
            <a:r>
              <a:rPr sz="1500" spc="-27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30" dirty="0">
                <a:solidFill>
                  <a:srgbClr val="1BB398"/>
                </a:solidFill>
                <a:latin typeface="Verdana"/>
                <a:cs typeface="Verdana"/>
              </a:rPr>
              <a:t>deamon</a:t>
            </a:r>
            <a:r>
              <a:rPr sz="1500" spc="-260" dirty="0">
                <a:solidFill>
                  <a:srgbClr val="1BB398"/>
                </a:solidFill>
                <a:latin typeface="Verdana"/>
                <a:cs typeface="Verdana"/>
              </a:rPr>
              <a:t> </a:t>
            </a:r>
            <a:r>
              <a:rPr sz="1500" spc="-155" dirty="0">
                <a:solidFill>
                  <a:srgbClr val="1BB398"/>
                </a:solidFill>
                <a:latin typeface="Verdana"/>
                <a:cs typeface="Verdana"/>
              </a:rPr>
              <a:t>handles:</a:t>
            </a:r>
            <a:endParaRPr sz="1500">
              <a:latin typeface="Verdana"/>
              <a:cs typeface="Verdana"/>
            </a:endParaRPr>
          </a:p>
          <a:p>
            <a:pPr marL="831850" lvl="1" indent="-270510">
              <a:lnSpc>
                <a:spcPct val="100000"/>
              </a:lnSpc>
              <a:spcBef>
                <a:spcPts val="695"/>
              </a:spcBef>
              <a:buFont typeface="Arial"/>
              <a:buChar char="•"/>
              <a:tabLst>
                <a:tab pos="831850" algn="l"/>
                <a:tab pos="832485" algn="l"/>
              </a:tabLst>
            </a:pPr>
            <a:r>
              <a:rPr sz="1500" spc="-145" dirty="0">
                <a:solidFill>
                  <a:srgbClr val="FFFFFF"/>
                </a:solidFill>
                <a:latin typeface="Verdana"/>
                <a:cs typeface="Verdana"/>
              </a:rPr>
              <a:t>Building</a:t>
            </a:r>
            <a:endParaRPr sz="1500">
              <a:latin typeface="Verdana"/>
              <a:cs typeface="Verdana"/>
            </a:endParaRPr>
          </a:p>
          <a:p>
            <a:pPr marL="831850" lvl="1" indent="-270510">
              <a:lnSpc>
                <a:spcPct val="100000"/>
              </a:lnSpc>
              <a:buFont typeface="Arial"/>
              <a:buChar char="•"/>
              <a:tabLst>
                <a:tab pos="831850" algn="l"/>
                <a:tab pos="832485" algn="l"/>
              </a:tabLst>
            </a:pPr>
            <a:r>
              <a:rPr sz="1500" spc="-165" dirty="0">
                <a:solidFill>
                  <a:srgbClr val="FFFFFF"/>
                </a:solidFill>
                <a:latin typeface="Verdana"/>
                <a:cs typeface="Verdana"/>
              </a:rPr>
              <a:t>Running</a:t>
            </a:r>
            <a:endParaRPr sz="1500">
              <a:latin typeface="Verdana"/>
              <a:cs typeface="Verdana"/>
            </a:endParaRPr>
          </a:p>
          <a:p>
            <a:pPr marL="831850" lvl="1" indent="-270510">
              <a:lnSpc>
                <a:spcPct val="100000"/>
              </a:lnSpc>
              <a:buFont typeface="Arial"/>
              <a:buChar char="•"/>
              <a:tabLst>
                <a:tab pos="831850" algn="l"/>
                <a:tab pos="832485" algn="l"/>
              </a:tabLst>
            </a:pPr>
            <a:r>
              <a:rPr sz="1500" spc="-140" dirty="0">
                <a:solidFill>
                  <a:srgbClr val="FFFFFF"/>
                </a:solidFill>
                <a:latin typeface="Verdana"/>
                <a:cs typeface="Verdana"/>
              </a:rPr>
              <a:t>Distributing</a:t>
            </a:r>
            <a:endParaRPr sz="1500">
              <a:latin typeface="Verdana"/>
              <a:cs typeface="Verdana"/>
            </a:endParaRPr>
          </a:p>
          <a:p>
            <a:pPr marL="590550" indent="-281305">
              <a:lnSpc>
                <a:spcPct val="100000"/>
              </a:lnSpc>
              <a:buFont typeface="Arial"/>
              <a:buChar char="•"/>
              <a:tabLst>
                <a:tab pos="590550" algn="l"/>
                <a:tab pos="591185" algn="l"/>
              </a:tabLst>
            </a:pPr>
            <a:r>
              <a:rPr sz="1500" spc="-114" dirty="0">
                <a:solidFill>
                  <a:srgbClr val="1BB398"/>
                </a:solidFill>
                <a:latin typeface="Verdana"/>
                <a:cs typeface="Verdana"/>
              </a:rPr>
              <a:t>Both</a:t>
            </a:r>
            <a:r>
              <a:rPr sz="1500" spc="-265" dirty="0">
                <a:solidFill>
                  <a:srgbClr val="1BB398"/>
                </a:solidFill>
                <a:latin typeface="Verdana"/>
                <a:cs typeface="Verdana"/>
              </a:rPr>
              <a:t> </a:t>
            </a:r>
            <a:r>
              <a:rPr sz="1500" spc="-114" dirty="0">
                <a:solidFill>
                  <a:srgbClr val="1BB398"/>
                </a:solidFill>
                <a:latin typeface="Verdana"/>
                <a:cs typeface="Verdana"/>
              </a:rPr>
              <a:t>communicate</a:t>
            </a:r>
            <a:r>
              <a:rPr sz="1500" spc="-265" dirty="0">
                <a:solidFill>
                  <a:srgbClr val="1BB398"/>
                </a:solidFill>
                <a:latin typeface="Verdana"/>
                <a:cs typeface="Verdana"/>
              </a:rPr>
              <a:t> </a:t>
            </a:r>
            <a:r>
              <a:rPr sz="1500" spc="-155" dirty="0">
                <a:solidFill>
                  <a:srgbClr val="1BB398"/>
                </a:solidFill>
                <a:latin typeface="Verdana"/>
                <a:cs typeface="Verdana"/>
              </a:rPr>
              <a:t>using</a:t>
            </a:r>
            <a:r>
              <a:rPr sz="1500" spc="-260" dirty="0">
                <a:solidFill>
                  <a:srgbClr val="1BB398"/>
                </a:solidFill>
                <a:latin typeface="Verdana"/>
                <a:cs typeface="Verdana"/>
              </a:rPr>
              <a:t> </a:t>
            </a:r>
            <a:r>
              <a:rPr sz="1500" spc="-150" dirty="0">
                <a:solidFill>
                  <a:srgbClr val="1BB398"/>
                </a:solidFill>
                <a:latin typeface="Verdana"/>
                <a:cs typeface="Verdana"/>
              </a:rPr>
              <a:t>a</a:t>
            </a:r>
            <a:r>
              <a:rPr sz="1500" spc="-270" dirty="0">
                <a:solidFill>
                  <a:srgbClr val="1BB398"/>
                </a:solidFill>
                <a:latin typeface="Verdana"/>
                <a:cs typeface="Verdana"/>
              </a:rPr>
              <a:t> </a:t>
            </a:r>
            <a:r>
              <a:rPr sz="1500" spc="-155" dirty="0">
                <a:solidFill>
                  <a:srgbClr val="1BB398"/>
                </a:solidFill>
                <a:latin typeface="Verdana"/>
                <a:cs typeface="Verdana"/>
              </a:rPr>
              <a:t>REST</a:t>
            </a:r>
            <a:r>
              <a:rPr sz="1500" spc="-265" dirty="0">
                <a:solidFill>
                  <a:srgbClr val="1BB398"/>
                </a:solidFill>
                <a:latin typeface="Verdana"/>
                <a:cs typeface="Verdana"/>
              </a:rPr>
              <a:t> </a:t>
            </a:r>
            <a:r>
              <a:rPr sz="1500" spc="-225" dirty="0">
                <a:solidFill>
                  <a:srgbClr val="1BB398"/>
                </a:solidFill>
                <a:latin typeface="Verdana"/>
                <a:cs typeface="Verdana"/>
              </a:rPr>
              <a:t>API:</a:t>
            </a:r>
            <a:endParaRPr sz="1500">
              <a:latin typeface="Verdana"/>
              <a:cs typeface="Verdana"/>
            </a:endParaRPr>
          </a:p>
          <a:p>
            <a:pPr marL="831850" lvl="1" indent="-270510">
              <a:lnSpc>
                <a:spcPct val="100000"/>
              </a:lnSpc>
              <a:spcBef>
                <a:spcPts val="600"/>
              </a:spcBef>
              <a:buFont typeface="Arial"/>
              <a:buChar char="•"/>
              <a:tabLst>
                <a:tab pos="831850" algn="l"/>
                <a:tab pos="832485" algn="l"/>
              </a:tabLst>
            </a:pPr>
            <a:r>
              <a:rPr sz="1500" spc="-190" dirty="0">
                <a:solidFill>
                  <a:srgbClr val="FFFFFF"/>
                </a:solidFill>
                <a:latin typeface="Verdana"/>
                <a:cs typeface="Verdana"/>
              </a:rPr>
              <a:t>UNIX</a:t>
            </a:r>
            <a:r>
              <a:rPr sz="1500" spc="-265" dirty="0">
                <a:solidFill>
                  <a:srgbClr val="FFFFFF"/>
                </a:solidFill>
                <a:latin typeface="Verdana"/>
                <a:cs typeface="Verdana"/>
              </a:rPr>
              <a:t> </a:t>
            </a:r>
            <a:r>
              <a:rPr sz="1500" spc="-114" dirty="0">
                <a:solidFill>
                  <a:srgbClr val="FFFFFF"/>
                </a:solidFill>
                <a:latin typeface="Verdana"/>
                <a:cs typeface="Verdana"/>
              </a:rPr>
              <a:t>sockets</a:t>
            </a:r>
            <a:endParaRPr sz="1500">
              <a:latin typeface="Verdana"/>
              <a:cs typeface="Verdana"/>
            </a:endParaRPr>
          </a:p>
          <a:p>
            <a:pPr marL="831850" lvl="1" indent="-270510">
              <a:lnSpc>
                <a:spcPct val="100000"/>
              </a:lnSpc>
              <a:buFont typeface="Arial"/>
              <a:buChar char="•"/>
              <a:tabLst>
                <a:tab pos="831850" algn="l"/>
                <a:tab pos="832485" algn="l"/>
              </a:tabLst>
            </a:pPr>
            <a:r>
              <a:rPr sz="1500" spc="-155" dirty="0">
                <a:solidFill>
                  <a:srgbClr val="FFFFFF"/>
                </a:solidFill>
                <a:latin typeface="Verdana"/>
                <a:cs typeface="Verdana"/>
              </a:rPr>
              <a:t>Network</a:t>
            </a:r>
            <a:r>
              <a:rPr sz="1500" spc="-270" dirty="0">
                <a:solidFill>
                  <a:srgbClr val="FFFFFF"/>
                </a:solidFill>
                <a:latin typeface="Verdana"/>
                <a:cs typeface="Verdana"/>
              </a:rPr>
              <a:t> </a:t>
            </a:r>
            <a:r>
              <a:rPr sz="1500" spc="-110" dirty="0">
                <a:solidFill>
                  <a:srgbClr val="FFFFFF"/>
                </a:solidFill>
                <a:latin typeface="Verdana"/>
                <a:cs typeface="Verdana"/>
              </a:rPr>
              <a:t>interface</a:t>
            </a:r>
            <a:endParaRPr sz="1500">
              <a:latin typeface="Verdana"/>
              <a:cs typeface="Verdana"/>
            </a:endParaRPr>
          </a:p>
        </p:txBody>
      </p:sp>
    </p:spTree>
    <p:extLst>
      <p:ext uri="{BB962C8B-B14F-4D97-AF65-F5344CB8AC3E}">
        <p14:creationId xmlns:p14="http://schemas.microsoft.com/office/powerpoint/2010/main" val="399654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7" y="1369567"/>
            <a:ext cx="8390743" cy="622222"/>
          </a:xfrm>
          <a:prstGeom prst="rect">
            <a:avLst/>
          </a:prstGeom>
        </p:spPr>
        <p:txBody>
          <a:bodyPr vert="horz" wrap="square" lIns="0" tIns="12700" rIns="0" bIns="0" rtlCol="0">
            <a:spAutoFit/>
          </a:bodyPr>
          <a:lstStyle/>
          <a:p>
            <a:pPr marL="12700">
              <a:lnSpc>
                <a:spcPct val="100000"/>
              </a:lnSpc>
              <a:spcBef>
                <a:spcPts val="100"/>
              </a:spcBef>
            </a:pPr>
            <a:r>
              <a:rPr spc="-135" dirty="0"/>
              <a:t>Architecture </a:t>
            </a:r>
            <a:r>
              <a:rPr spc="-195" dirty="0"/>
              <a:t>Overview</a:t>
            </a:r>
            <a:r>
              <a:rPr spc="-625" dirty="0"/>
              <a:t> </a:t>
            </a:r>
            <a:r>
              <a:rPr spc="-170" dirty="0"/>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5" dirty="0"/>
              <a:t>Docker </a:t>
            </a:r>
            <a:r>
              <a:rPr spc="20" dirty="0"/>
              <a:t>Deep</a:t>
            </a:r>
            <a:r>
              <a:rPr spc="-85" dirty="0"/>
              <a:t> </a:t>
            </a:r>
            <a:r>
              <a:rPr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5855208" cy="409346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69" y="2068169"/>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110" dirty="0">
                <a:solidFill>
                  <a:srgbClr val="1BB398"/>
                </a:solidFill>
                <a:latin typeface="Verdana"/>
                <a:cs typeface="Verdana"/>
              </a:rPr>
              <a:t>The</a:t>
            </a:r>
            <a:r>
              <a:rPr sz="1500" spc="-27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30" dirty="0">
                <a:solidFill>
                  <a:srgbClr val="1BB398"/>
                </a:solidFill>
                <a:latin typeface="Verdana"/>
                <a:cs typeface="Verdana"/>
              </a:rPr>
              <a:t>daemon</a:t>
            </a:r>
            <a:r>
              <a:rPr sz="1500" spc="-260" dirty="0">
                <a:solidFill>
                  <a:srgbClr val="1BB398"/>
                </a:solidFill>
                <a:latin typeface="Verdana"/>
                <a:cs typeface="Verdana"/>
              </a:rPr>
              <a:t> </a:t>
            </a:r>
            <a:r>
              <a:rPr sz="1500" spc="-80" dirty="0">
                <a:solidFill>
                  <a:srgbClr val="1BB398"/>
                </a:solidFill>
                <a:latin typeface="Verdana"/>
                <a:cs typeface="Verdana"/>
              </a:rPr>
              <a:t>(</a:t>
            </a:r>
            <a:r>
              <a:rPr sz="1300" spc="-80" dirty="0">
                <a:solidFill>
                  <a:srgbClr val="FFFFFF"/>
                </a:solidFill>
                <a:latin typeface="DejaVu Sans Mono"/>
                <a:cs typeface="DejaVu Sans Mono"/>
              </a:rPr>
              <a:t>dockerd</a:t>
            </a:r>
            <a:r>
              <a:rPr sz="1500" spc="-80" dirty="0">
                <a:solidFill>
                  <a:srgbClr val="1BB398"/>
                </a:solidFill>
                <a:latin typeface="Verdana"/>
                <a:cs typeface="Verdana"/>
              </a:rPr>
              <a:t>):</a:t>
            </a:r>
            <a:endParaRPr sz="1500">
              <a:latin typeface="Verdana"/>
              <a:cs typeface="Verdana"/>
            </a:endParaRPr>
          </a:p>
          <a:p>
            <a:pPr marL="590550" indent="-281305">
              <a:lnSpc>
                <a:spcPct val="100000"/>
              </a:lnSpc>
              <a:spcBef>
                <a:spcPts val="720"/>
              </a:spcBef>
              <a:buFont typeface="Arial"/>
              <a:buChar char="•"/>
              <a:tabLst>
                <a:tab pos="590550" algn="l"/>
                <a:tab pos="591185" algn="l"/>
              </a:tabLst>
            </a:pPr>
            <a:r>
              <a:rPr sz="1500" spc="-114" dirty="0">
                <a:solidFill>
                  <a:srgbClr val="1BB398"/>
                </a:solidFill>
                <a:latin typeface="Verdana"/>
                <a:cs typeface="Verdana"/>
              </a:rPr>
              <a:t>Listens</a:t>
            </a:r>
            <a:r>
              <a:rPr sz="1500" spc="-260" dirty="0">
                <a:solidFill>
                  <a:srgbClr val="1BB398"/>
                </a:solidFill>
                <a:latin typeface="Verdana"/>
                <a:cs typeface="Verdana"/>
              </a:rPr>
              <a:t> </a:t>
            </a:r>
            <a:r>
              <a:rPr sz="1500" spc="-105" dirty="0">
                <a:solidFill>
                  <a:srgbClr val="1BB398"/>
                </a:solidFill>
                <a:latin typeface="Verdana"/>
                <a:cs typeface="Verdana"/>
              </a:rPr>
              <a:t>for</a:t>
            </a:r>
            <a:r>
              <a:rPr sz="1500" spc="-26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75" dirty="0">
                <a:solidFill>
                  <a:srgbClr val="1BB398"/>
                </a:solidFill>
                <a:latin typeface="Verdana"/>
                <a:cs typeface="Verdana"/>
              </a:rPr>
              <a:t>API</a:t>
            </a:r>
            <a:r>
              <a:rPr sz="1500" spc="-270" dirty="0">
                <a:solidFill>
                  <a:srgbClr val="1BB398"/>
                </a:solidFill>
                <a:latin typeface="Verdana"/>
                <a:cs typeface="Verdana"/>
              </a:rPr>
              <a:t> </a:t>
            </a:r>
            <a:r>
              <a:rPr sz="1500" spc="-120" dirty="0">
                <a:solidFill>
                  <a:srgbClr val="1BB398"/>
                </a:solidFill>
                <a:latin typeface="Verdana"/>
                <a:cs typeface="Verdana"/>
              </a:rPr>
              <a:t>requests</a:t>
            </a:r>
            <a:r>
              <a:rPr sz="1500" spc="-260" dirty="0">
                <a:solidFill>
                  <a:srgbClr val="1BB398"/>
                </a:solidFill>
                <a:latin typeface="Verdana"/>
                <a:cs typeface="Verdana"/>
              </a:rPr>
              <a:t> </a:t>
            </a:r>
            <a:r>
              <a:rPr sz="1500" spc="-130" dirty="0">
                <a:solidFill>
                  <a:srgbClr val="1BB398"/>
                </a:solidFill>
                <a:latin typeface="Verdana"/>
                <a:cs typeface="Verdana"/>
              </a:rPr>
              <a:t>and</a:t>
            </a:r>
            <a:r>
              <a:rPr sz="1500" spc="-270" dirty="0">
                <a:solidFill>
                  <a:srgbClr val="1BB398"/>
                </a:solidFill>
                <a:latin typeface="Verdana"/>
                <a:cs typeface="Verdana"/>
              </a:rPr>
              <a:t> </a:t>
            </a:r>
            <a:r>
              <a:rPr sz="1500" spc="-160" dirty="0">
                <a:solidFill>
                  <a:srgbClr val="1BB398"/>
                </a:solidFill>
                <a:latin typeface="Verdana"/>
                <a:cs typeface="Verdana"/>
              </a:rPr>
              <a:t>manages</a:t>
            </a:r>
            <a:r>
              <a:rPr sz="1500" spc="-26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40" dirty="0">
                <a:solidFill>
                  <a:srgbClr val="1BB398"/>
                </a:solidFill>
                <a:latin typeface="Verdana"/>
                <a:cs typeface="Verdana"/>
              </a:rPr>
              <a:t>objects:</a:t>
            </a:r>
            <a:endParaRPr sz="1500">
              <a:latin typeface="Verdana"/>
              <a:cs typeface="Verdana"/>
            </a:endParaRPr>
          </a:p>
          <a:p>
            <a:pPr marL="831850" lvl="1" indent="-270510">
              <a:lnSpc>
                <a:spcPct val="100000"/>
              </a:lnSpc>
              <a:spcBef>
                <a:spcPts val="600"/>
              </a:spcBef>
              <a:buFont typeface="Arial"/>
              <a:buChar char="•"/>
              <a:tabLst>
                <a:tab pos="831850" algn="l"/>
                <a:tab pos="832485" algn="l"/>
              </a:tabLst>
            </a:pPr>
            <a:r>
              <a:rPr sz="1500" spc="-190" dirty="0">
                <a:solidFill>
                  <a:srgbClr val="FFFFFF"/>
                </a:solidFill>
                <a:latin typeface="Verdana"/>
                <a:cs typeface="Verdana"/>
              </a:rPr>
              <a:t>Images</a:t>
            </a:r>
            <a:endParaRPr sz="1500">
              <a:latin typeface="Verdana"/>
              <a:cs typeface="Verdana"/>
            </a:endParaRPr>
          </a:p>
          <a:p>
            <a:pPr marL="831850" lvl="1" indent="-270510">
              <a:lnSpc>
                <a:spcPct val="100000"/>
              </a:lnSpc>
              <a:buFont typeface="Arial"/>
              <a:buChar char="•"/>
              <a:tabLst>
                <a:tab pos="831850" algn="l"/>
                <a:tab pos="832485" algn="l"/>
              </a:tabLst>
            </a:pPr>
            <a:r>
              <a:rPr sz="1500" spc="-120" dirty="0">
                <a:solidFill>
                  <a:srgbClr val="FFFFFF"/>
                </a:solidFill>
                <a:latin typeface="Verdana"/>
                <a:cs typeface="Verdana"/>
              </a:rPr>
              <a:t>Containers</a:t>
            </a:r>
            <a:endParaRPr sz="1500">
              <a:latin typeface="Verdana"/>
              <a:cs typeface="Verdana"/>
            </a:endParaRPr>
          </a:p>
          <a:p>
            <a:pPr marL="831850" lvl="1" indent="-270510">
              <a:lnSpc>
                <a:spcPct val="100000"/>
              </a:lnSpc>
              <a:buFont typeface="Arial"/>
              <a:buChar char="•"/>
              <a:tabLst>
                <a:tab pos="831850" algn="l"/>
                <a:tab pos="832485" algn="l"/>
              </a:tabLst>
            </a:pPr>
            <a:r>
              <a:rPr sz="1500" spc="-150" dirty="0">
                <a:solidFill>
                  <a:srgbClr val="FFFFFF"/>
                </a:solidFill>
                <a:latin typeface="Verdana"/>
                <a:cs typeface="Verdana"/>
              </a:rPr>
              <a:t>Networks</a:t>
            </a:r>
            <a:endParaRPr sz="1500">
              <a:latin typeface="Verdana"/>
              <a:cs typeface="Verdana"/>
            </a:endParaRPr>
          </a:p>
          <a:p>
            <a:pPr marL="831850" lvl="1" indent="-270510">
              <a:lnSpc>
                <a:spcPct val="100000"/>
              </a:lnSpc>
              <a:buFont typeface="Arial"/>
              <a:buChar char="•"/>
              <a:tabLst>
                <a:tab pos="831850" algn="l"/>
                <a:tab pos="832485" algn="l"/>
              </a:tabLst>
            </a:pPr>
            <a:r>
              <a:rPr sz="1500" spc="-130" dirty="0">
                <a:solidFill>
                  <a:srgbClr val="FFFFFF"/>
                </a:solidFill>
                <a:latin typeface="Verdana"/>
                <a:cs typeface="Verdana"/>
              </a:rPr>
              <a:t>Volumes</a:t>
            </a:r>
            <a:endParaRPr sz="1500">
              <a:latin typeface="Verdana"/>
              <a:cs typeface="Verdana"/>
            </a:endParaRPr>
          </a:p>
          <a:p>
            <a:pPr marL="97155">
              <a:lnSpc>
                <a:spcPct val="100000"/>
              </a:lnSpc>
            </a:pPr>
            <a:r>
              <a:rPr sz="1500" spc="-110" dirty="0">
                <a:solidFill>
                  <a:srgbClr val="1BB398"/>
                </a:solidFill>
                <a:latin typeface="Verdana"/>
                <a:cs typeface="Verdana"/>
              </a:rPr>
              <a:t>The</a:t>
            </a:r>
            <a:r>
              <a:rPr sz="1500" spc="-27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05" dirty="0">
                <a:solidFill>
                  <a:srgbClr val="1BB398"/>
                </a:solidFill>
                <a:latin typeface="Verdana"/>
                <a:cs typeface="Verdana"/>
              </a:rPr>
              <a:t>client</a:t>
            </a:r>
            <a:r>
              <a:rPr sz="1500" spc="-270" dirty="0">
                <a:solidFill>
                  <a:srgbClr val="1BB398"/>
                </a:solidFill>
                <a:latin typeface="Verdana"/>
                <a:cs typeface="Verdana"/>
              </a:rPr>
              <a:t> </a:t>
            </a:r>
            <a:r>
              <a:rPr sz="1500" spc="-160" dirty="0">
                <a:solidFill>
                  <a:srgbClr val="1BB398"/>
                </a:solidFill>
                <a:latin typeface="Verdana"/>
                <a:cs typeface="Verdana"/>
              </a:rPr>
              <a:t>(docker):</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210" dirty="0">
                <a:solidFill>
                  <a:srgbClr val="1BB398"/>
                </a:solidFill>
                <a:latin typeface="Verdana"/>
                <a:cs typeface="Verdana"/>
              </a:rPr>
              <a:t>Is</a:t>
            </a:r>
            <a:r>
              <a:rPr sz="1500" spc="-265" dirty="0">
                <a:solidFill>
                  <a:srgbClr val="1BB398"/>
                </a:solidFill>
                <a:latin typeface="Verdana"/>
                <a:cs typeface="Verdana"/>
              </a:rPr>
              <a:t> </a:t>
            </a:r>
            <a:r>
              <a:rPr sz="1500" spc="-155" dirty="0">
                <a:solidFill>
                  <a:srgbClr val="1BB398"/>
                </a:solidFill>
                <a:latin typeface="Verdana"/>
                <a:cs typeface="Verdana"/>
              </a:rPr>
              <a:t>how</a:t>
            </a:r>
            <a:r>
              <a:rPr sz="1500" spc="-270" dirty="0">
                <a:solidFill>
                  <a:srgbClr val="1BB398"/>
                </a:solidFill>
                <a:latin typeface="Verdana"/>
                <a:cs typeface="Verdana"/>
              </a:rPr>
              <a:t> </a:t>
            </a:r>
            <a:r>
              <a:rPr sz="1500" spc="-130" dirty="0">
                <a:solidFill>
                  <a:srgbClr val="1BB398"/>
                </a:solidFill>
                <a:latin typeface="Verdana"/>
                <a:cs typeface="Verdana"/>
              </a:rPr>
              <a:t>users</a:t>
            </a:r>
            <a:r>
              <a:rPr sz="1500" spc="-260" dirty="0">
                <a:solidFill>
                  <a:srgbClr val="1BB398"/>
                </a:solidFill>
                <a:latin typeface="Verdana"/>
                <a:cs typeface="Verdana"/>
              </a:rPr>
              <a:t> </a:t>
            </a:r>
            <a:r>
              <a:rPr sz="1500" spc="-114" dirty="0">
                <a:solidFill>
                  <a:srgbClr val="1BB398"/>
                </a:solidFill>
                <a:latin typeface="Verdana"/>
                <a:cs typeface="Verdana"/>
              </a:rPr>
              <a:t>interact</a:t>
            </a:r>
            <a:r>
              <a:rPr sz="1500" spc="-265" dirty="0">
                <a:solidFill>
                  <a:srgbClr val="1BB398"/>
                </a:solidFill>
                <a:latin typeface="Verdana"/>
                <a:cs typeface="Verdana"/>
              </a:rPr>
              <a:t> </a:t>
            </a:r>
            <a:r>
              <a:rPr sz="1500" spc="-150" dirty="0">
                <a:solidFill>
                  <a:srgbClr val="1BB398"/>
                </a:solidFill>
                <a:latin typeface="Verdana"/>
                <a:cs typeface="Verdana"/>
              </a:rPr>
              <a:t>with</a:t>
            </a:r>
            <a:r>
              <a:rPr sz="1500" spc="-260" dirty="0">
                <a:solidFill>
                  <a:srgbClr val="1BB398"/>
                </a:solidFill>
                <a:latin typeface="Verdana"/>
                <a:cs typeface="Verdana"/>
              </a:rPr>
              <a:t> </a:t>
            </a:r>
            <a:r>
              <a:rPr sz="1500" spc="-135" dirty="0">
                <a:solidFill>
                  <a:srgbClr val="1BB398"/>
                </a:solidFill>
                <a:latin typeface="Verdana"/>
                <a:cs typeface="Verdana"/>
              </a:rPr>
              <a:t>Docker</a:t>
            </a:r>
            <a:endParaRPr sz="1500">
              <a:latin typeface="Verdana"/>
              <a:cs typeface="Verdana"/>
            </a:endParaRPr>
          </a:p>
          <a:p>
            <a:pPr marL="590550" indent="-281305">
              <a:lnSpc>
                <a:spcPct val="100000"/>
              </a:lnSpc>
              <a:spcBef>
                <a:spcPts val="695"/>
              </a:spcBef>
              <a:buFont typeface="Arial"/>
              <a:buChar char="•"/>
              <a:tabLst>
                <a:tab pos="590550" algn="l"/>
                <a:tab pos="591185" algn="l"/>
              </a:tabLst>
            </a:pPr>
            <a:r>
              <a:rPr sz="1500" spc="-110" dirty="0">
                <a:solidFill>
                  <a:srgbClr val="1BB398"/>
                </a:solidFill>
                <a:latin typeface="Verdana"/>
                <a:cs typeface="Verdana"/>
              </a:rPr>
              <a:t>The</a:t>
            </a:r>
            <a:r>
              <a:rPr sz="1500" spc="-265" dirty="0">
                <a:solidFill>
                  <a:srgbClr val="1BB398"/>
                </a:solidFill>
                <a:latin typeface="Verdana"/>
                <a:cs typeface="Verdana"/>
              </a:rPr>
              <a:t> </a:t>
            </a:r>
            <a:r>
              <a:rPr sz="1500" spc="-105" dirty="0">
                <a:solidFill>
                  <a:srgbClr val="1BB398"/>
                </a:solidFill>
                <a:latin typeface="Verdana"/>
                <a:cs typeface="Verdana"/>
              </a:rPr>
              <a:t>client</a:t>
            </a:r>
            <a:r>
              <a:rPr sz="1500" spc="-275" dirty="0">
                <a:solidFill>
                  <a:srgbClr val="1BB398"/>
                </a:solidFill>
                <a:latin typeface="Verdana"/>
                <a:cs typeface="Verdana"/>
              </a:rPr>
              <a:t> </a:t>
            </a:r>
            <a:r>
              <a:rPr sz="1500" spc="-120" dirty="0">
                <a:solidFill>
                  <a:srgbClr val="1BB398"/>
                </a:solidFill>
                <a:latin typeface="Verdana"/>
                <a:cs typeface="Verdana"/>
              </a:rPr>
              <a:t>sends</a:t>
            </a:r>
            <a:r>
              <a:rPr sz="1500" spc="-260" dirty="0">
                <a:solidFill>
                  <a:srgbClr val="1BB398"/>
                </a:solidFill>
                <a:latin typeface="Verdana"/>
                <a:cs typeface="Verdana"/>
              </a:rPr>
              <a:t> </a:t>
            </a:r>
            <a:r>
              <a:rPr sz="1500" spc="-114" dirty="0">
                <a:solidFill>
                  <a:srgbClr val="1BB398"/>
                </a:solidFill>
                <a:latin typeface="Verdana"/>
                <a:cs typeface="Verdana"/>
              </a:rPr>
              <a:t>these</a:t>
            </a:r>
            <a:r>
              <a:rPr sz="1500" spc="-265" dirty="0">
                <a:solidFill>
                  <a:srgbClr val="1BB398"/>
                </a:solidFill>
                <a:latin typeface="Verdana"/>
                <a:cs typeface="Verdana"/>
              </a:rPr>
              <a:t> </a:t>
            </a:r>
            <a:r>
              <a:rPr sz="1500" spc="-125" dirty="0">
                <a:solidFill>
                  <a:srgbClr val="1BB398"/>
                </a:solidFill>
                <a:latin typeface="Verdana"/>
                <a:cs typeface="Verdana"/>
              </a:rPr>
              <a:t>commands</a:t>
            </a:r>
            <a:r>
              <a:rPr sz="1500" spc="-260" dirty="0">
                <a:solidFill>
                  <a:srgbClr val="1BB398"/>
                </a:solidFill>
                <a:latin typeface="Verdana"/>
                <a:cs typeface="Verdana"/>
              </a:rPr>
              <a:t> </a:t>
            </a:r>
            <a:r>
              <a:rPr sz="1500" spc="-90" dirty="0">
                <a:solidFill>
                  <a:srgbClr val="1BB398"/>
                </a:solidFill>
                <a:latin typeface="Verdana"/>
                <a:cs typeface="Verdana"/>
              </a:rPr>
              <a:t>to</a:t>
            </a:r>
            <a:r>
              <a:rPr sz="1500" spc="-270" dirty="0">
                <a:solidFill>
                  <a:srgbClr val="1BB398"/>
                </a:solidFill>
                <a:latin typeface="Verdana"/>
                <a:cs typeface="Verdana"/>
              </a:rPr>
              <a:t> </a:t>
            </a:r>
            <a:r>
              <a:rPr sz="1300" spc="-10" dirty="0">
                <a:solidFill>
                  <a:srgbClr val="FFFFFF"/>
                </a:solidFill>
                <a:latin typeface="DejaVu Sans Mono"/>
                <a:cs typeface="DejaVu Sans Mono"/>
              </a:rPr>
              <a:t>dockerd</a:t>
            </a:r>
            <a:endParaRPr sz="1300">
              <a:latin typeface="DejaVu Sans Mono"/>
              <a:cs typeface="DejaVu Sans Mono"/>
            </a:endParaRPr>
          </a:p>
          <a:p>
            <a:pPr marL="97155">
              <a:lnSpc>
                <a:spcPct val="100000"/>
              </a:lnSpc>
              <a:spcBef>
                <a:spcPts val="600"/>
              </a:spcBef>
            </a:pPr>
            <a:r>
              <a:rPr sz="1500" spc="-135" dirty="0">
                <a:solidFill>
                  <a:srgbClr val="1BB398"/>
                </a:solidFill>
                <a:latin typeface="Verdana"/>
                <a:cs typeface="Verdana"/>
              </a:rPr>
              <a:t>Docker</a:t>
            </a:r>
            <a:r>
              <a:rPr sz="1500" spc="-265" dirty="0">
                <a:solidFill>
                  <a:srgbClr val="1BB398"/>
                </a:solidFill>
                <a:latin typeface="Verdana"/>
                <a:cs typeface="Verdana"/>
              </a:rPr>
              <a:t> </a:t>
            </a:r>
            <a:r>
              <a:rPr sz="1500" spc="-160" dirty="0">
                <a:solidFill>
                  <a:srgbClr val="1BB398"/>
                </a:solidFill>
                <a:latin typeface="Verdana"/>
                <a:cs typeface="Verdana"/>
              </a:rPr>
              <a:t>registries:</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35" dirty="0">
                <a:solidFill>
                  <a:srgbClr val="1BB398"/>
                </a:solidFill>
                <a:latin typeface="Verdana"/>
                <a:cs typeface="Verdana"/>
              </a:rPr>
              <a:t>Stores Docker</a:t>
            </a:r>
            <a:r>
              <a:rPr sz="1500" spc="-390" dirty="0">
                <a:solidFill>
                  <a:srgbClr val="1BB398"/>
                </a:solidFill>
                <a:latin typeface="Verdana"/>
                <a:cs typeface="Verdana"/>
              </a:rPr>
              <a:t> </a:t>
            </a:r>
            <a:r>
              <a:rPr sz="1500" spc="-160" dirty="0">
                <a:solidFill>
                  <a:srgbClr val="1BB398"/>
                </a:solidFill>
                <a:latin typeface="Verdana"/>
                <a:cs typeface="Verdana"/>
              </a:rPr>
              <a:t>images</a:t>
            </a:r>
            <a:endParaRPr sz="1500">
              <a:latin typeface="Verdana"/>
              <a:cs typeface="Verdana"/>
            </a:endParaRPr>
          </a:p>
          <a:p>
            <a:pPr marL="590550" indent="-281305">
              <a:lnSpc>
                <a:spcPct val="100000"/>
              </a:lnSpc>
              <a:spcBef>
                <a:spcPts val="695"/>
              </a:spcBef>
              <a:buFont typeface="Arial"/>
              <a:buChar char="•"/>
              <a:tabLst>
                <a:tab pos="590550" algn="l"/>
                <a:tab pos="591185" algn="l"/>
              </a:tabLst>
            </a:pPr>
            <a:r>
              <a:rPr sz="1500" spc="-100" dirty="0">
                <a:solidFill>
                  <a:srgbClr val="1BB398"/>
                </a:solidFill>
                <a:latin typeface="Verdana"/>
                <a:cs typeface="Verdana"/>
              </a:rPr>
              <a:t>Public</a:t>
            </a:r>
            <a:r>
              <a:rPr sz="1500" spc="-275" dirty="0">
                <a:solidFill>
                  <a:srgbClr val="1BB398"/>
                </a:solidFill>
                <a:latin typeface="Verdana"/>
                <a:cs typeface="Verdana"/>
              </a:rPr>
              <a:t> </a:t>
            </a:r>
            <a:r>
              <a:rPr sz="1500" spc="-155" dirty="0">
                <a:solidFill>
                  <a:srgbClr val="1BB398"/>
                </a:solidFill>
                <a:latin typeface="Verdana"/>
                <a:cs typeface="Verdana"/>
              </a:rPr>
              <a:t>registry</a:t>
            </a:r>
            <a:r>
              <a:rPr sz="1500" spc="-270" dirty="0">
                <a:solidFill>
                  <a:srgbClr val="1BB398"/>
                </a:solidFill>
                <a:latin typeface="Verdana"/>
                <a:cs typeface="Verdana"/>
              </a:rPr>
              <a:t> </a:t>
            </a:r>
            <a:r>
              <a:rPr sz="1500" spc="-105" dirty="0">
                <a:solidFill>
                  <a:srgbClr val="1BB398"/>
                </a:solidFill>
                <a:latin typeface="Verdana"/>
                <a:cs typeface="Verdana"/>
              </a:rPr>
              <a:t>such</a:t>
            </a:r>
            <a:r>
              <a:rPr sz="1500" spc="-260" dirty="0">
                <a:solidFill>
                  <a:srgbClr val="1BB398"/>
                </a:solidFill>
                <a:latin typeface="Verdana"/>
                <a:cs typeface="Verdana"/>
              </a:rPr>
              <a:t> </a:t>
            </a:r>
            <a:r>
              <a:rPr sz="1500" spc="-135" dirty="0">
                <a:solidFill>
                  <a:srgbClr val="1BB398"/>
                </a:solidFill>
                <a:latin typeface="Verdana"/>
                <a:cs typeface="Verdana"/>
              </a:rPr>
              <a:t>as</a:t>
            </a:r>
            <a:r>
              <a:rPr sz="1500" spc="-260" dirty="0">
                <a:solidFill>
                  <a:srgbClr val="1BB398"/>
                </a:solidFill>
                <a:latin typeface="Verdana"/>
                <a:cs typeface="Verdana"/>
              </a:rPr>
              <a:t> </a:t>
            </a:r>
            <a:r>
              <a:rPr sz="1500" spc="-130" dirty="0">
                <a:solidFill>
                  <a:srgbClr val="1BB398"/>
                </a:solidFill>
                <a:latin typeface="Verdana"/>
                <a:cs typeface="Verdana"/>
              </a:rPr>
              <a:t>DockerHub</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60" dirty="0">
                <a:solidFill>
                  <a:srgbClr val="1BB398"/>
                </a:solidFill>
                <a:latin typeface="Verdana"/>
                <a:cs typeface="Verdana"/>
              </a:rPr>
              <a:t>Run</a:t>
            </a:r>
            <a:r>
              <a:rPr sz="1500" spc="-260" dirty="0">
                <a:solidFill>
                  <a:srgbClr val="1BB398"/>
                </a:solidFill>
                <a:latin typeface="Verdana"/>
                <a:cs typeface="Verdana"/>
              </a:rPr>
              <a:t> </a:t>
            </a:r>
            <a:r>
              <a:rPr sz="1500" spc="-150" dirty="0">
                <a:solidFill>
                  <a:srgbClr val="1BB398"/>
                </a:solidFill>
                <a:latin typeface="Verdana"/>
                <a:cs typeface="Verdana"/>
              </a:rPr>
              <a:t>your</a:t>
            </a:r>
            <a:r>
              <a:rPr sz="1500" spc="-265" dirty="0">
                <a:solidFill>
                  <a:srgbClr val="1BB398"/>
                </a:solidFill>
                <a:latin typeface="Verdana"/>
                <a:cs typeface="Verdana"/>
              </a:rPr>
              <a:t> </a:t>
            </a:r>
            <a:r>
              <a:rPr sz="1500" spc="-160" dirty="0">
                <a:solidFill>
                  <a:srgbClr val="1BB398"/>
                </a:solidFill>
                <a:latin typeface="Verdana"/>
                <a:cs typeface="Verdana"/>
              </a:rPr>
              <a:t>own</a:t>
            </a:r>
            <a:r>
              <a:rPr sz="1500" spc="-260" dirty="0">
                <a:solidFill>
                  <a:srgbClr val="1BB398"/>
                </a:solidFill>
                <a:latin typeface="Verdana"/>
                <a:cs typeface="Verdana"/>
              </a:rPr>
              <a:t> </a:t>
            </a:r>
            <a:r>
              <a:rPr sz="1500" spc="-135" dirty="0">
                <a:solidFill>
                  <a:srgbClr val="1BB398"/>
                </a:solidFill>
                <a:latin typeface="Verdana"/>
                <a:cs typeface="Verdana"/>
              </a:rPr>
              <a:t>private</a:t>
            </a:r>
            <a:r>
              <a:rPr sz="1500" spc="-265" dirty="0">
                <a:solidFill>
                  <a:srgbClr val="1BB398"/>
                </a:solidFill>
                <a:latin typeface="Verdana"/>
                <a:cs typeface="Verdana"/>
              </a:rPr>
              <a:t> </a:t>
            </a:r>
            <a:r>
              <a:rPr sz="1500" spc="-155" dirty="0">
                <a:solidFill>
                  <a:srgbClr val="1BB398"/>
                </a:solidFill>
                <a:latin typeface="Verdana"/>
                <a:cs typeface="Verdana"/>
              </a:rPr>
              <a:t>registry</a:t>
            </a:r>
            <a:endParaRPr sz="1500">
              <a:latin typeface="Verdana"/>
              <a:cs typeface="Verdana"/>
            </a:endParaRPr>
          </a:p>
        </p:txBody>
      </p:sp>
    </p:spTree>
    <p:extLst>
      <p:ext uri="{BB962C8B-B14F-4D97-AF65-F5344CB8AC3E}">
        <p14:creationId xmlns:p14="http://schemas.microsoft.com/office/powerpoint/2010/main" val="171670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7" y="1369567"/>
            <a:ext cx="7482693" cy="622222"/>
          </a:xfrm>
          <a:prstGeom prst="rect">
            <a:avLst/>
          </a:prstGeom>
        </p:spPr>
        <p:txBody>
          <a:bodyPr vert="horz" wrap="square" lIns="0" tIns="12700" rIns="0" bIns="0" rtlCol="0">
            <a:spAutoFit/>
          </a:bodyPr>
          <a:lstStyle/>
          <a:p>
            <a:pPr marL="12700">
              <a:lnSpc>
                <a:spcPct val="100000"/>
              </a:lnSpc>
              <a:spcBef>
                <a:spcPts val="100"/>
              </a:spcBef>
            </a:pPr>
            <a:r>
              <a:rPr spc="-5" dirty="0">
                <a:latin typeface="Arial"/>
                <a:cs typeface="Arial"/>
              </a:rPr>
              <a:t>Architecture </a:t>
            </a:r>
            <a:r>
              <a:rPr spc="-60" dirty="0">
                <a:latin typeface="Arial"/>
                <a:cs typeface="Arial"/>
              </a:rPr>
              <a:t>Overview</a:t>
            </a:r>
            <a:r>
              <a:rPr spc="-420" dirty="0">
                <a:latin typeface="Arial"/>
                <a:cs typeface="Arial"/>
              </a:rPr>
              <a:t> </a:t>
            </a:r>
            <a:r>
              <a:rPr spc="10" dirty="0">
                <a:latin typeface="Arial"/>
                <a:cs typeface="Arial"/>
              </a:rPr>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5" dirty="0"/>
              <a:t>Docker </a:t>
            </a:r>
            <a:r>
              <a:rPr spc="20" dirty="0"/>
              <a:t>Deep</a:t>
            </a:r>
            <a:r>
              <a:rPr spc="-85" dirty="0"/>
              <a:t> </a:t>
            </a:r>
            <a:r>
              <a:rPr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70469" y="2068169"/>
            <a:ext cx="8778240" cy="3808095"/>
          </a:xfrm>
          <a:custGeom>
            <a:avLst/>
            <a:gdLst/>
            <a:ahLst/>
            <a:cxnLst/>
            <a:rect l="l" t="t" r="r" b="b"/>
            <a:pathLst>
              <a:path w="8778240" h="3808095">
                <a:moveTo>
                  <a:pt x="0" y="3807548"/>
                </a:moveTo>
                <a:lnTo>
                  <a:pt x="8778240" y="3807548"/>
                </a:lnTo>
                <a:lnTo>
                  <a:pt x="8778240" y="0"/>
                </a:lnTo>
                <a:lnTo>
                  <a:pt x="0" y="0"/>
                </a:lnTo>
                <a:lnTo>
                  <a:pt x="0" y="3807548"/>
                </a:lnTo>
                <a:close/>
              </a:path>
            </a:pathLst>
          </a:custGeom>
          <a:solidFill>
            <a:srgbClr val="2A2A2A"/>
          </a:solidFill>
        </p:spPr>
        <p:txBody>
          <a:bodyPr wrap="square" lIns="0" tIns="0" rIns="0" bIns="0" rtlCol="0"/>
          <a:lstStyle/>
          <a:p>
            <a:endParaRPr/>
          </a:p>
        </p:txBody>
      </p:sp>
      <p:sp>
        <p:nvSpPr>
          <p:cNvPr id="5" name="object 5"/>
          <p:cNvSpPr/>
          <p:nvPr/>
        </p:nvSpPr>
        <p:spPr>
          <a:xfrm>
            <a:off x="765048" y="2185416"/>
            <a:ext cx="8513064" cy="357225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48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7" y="1369566"/>
            <a:ext cx="8390743" cy="622222"/>
          </a:xfrm>
          <a:prstGeom prst="rect">
            <a:avLst/>
          </a:prstGeom>
        </p:spPr>
        <p:txBody>
          <a:bodyPr vert="horz" wrap="square" lIns="0" tIns="12700" rIns="0" bIns="0" rtlCol="0">
            <a:spAutoFit/>
          </a:bodyPr>
          <a:lstStyle/>
          <a:p>
            <a:pPr marL="12700">
              <a:lnSpc>
                <a:spcPct val="100000"/>
              </a:lnSpc>
              <a:spcBef>
                <a:spcPts val="100"/>
              </a:spcBef>
            </a:pPr>
            <a:r>
              <a:rPr spc="-135" dirty="0"/>
              <a:t>Architecture </a:t>
            </a:r>
            <a:r>
              <a:rPr spc="-195" dirty="0"/>
              <a:t>Overview</a:t>
            </a:r>
            <a:r>
              <a:rPr spc="-625" dirty="0"/>
              <a:t> </a:t>
            </a:r>
            <a:r>
              <a:rPr spc="-170" dirty="0"/>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5" dirty="0"/>
              <a:t>Docker </a:t>
            </a:r>
            <a:r>
              <a:rPr spc="20" dirty="0"/>
              <a:t>Deep</a:t>
            </a:r>
            <a:r>
              <a:rPr spc="-85" dirty="0"/>
              <a:t> </a:t>
            </a:r>
            <a:r>
              <a:rPr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6638544" cy="34594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69" y="2068169"/>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135" dirty="0">
                <a:solidFill>
                  <a:srgbClr val="1BB398"/>
                </a:solidFill>
                <a:latin typeface="Verdana"/>
                <a:cs typeface="Verdana"/>
              </a:rPr>
              <a:t>Docker</a:t>
            </a:r>
            <a:r>
              <a:rPr sz="1500" spc="-265" dirty="0">
                <a:solidFill>
                  <a:srgbClr val="1BB398"/>
                </a:solidFill>
                <a:latin typeface="Verdana"/>
                <a:cs typeface="Verdana"/>
              </a:rPr>
              <a:t> </a:t>
            </a:r>
            <a:r>
              <a:rPr sz="1500" spc="-140" dirty="0">
                <a:solidFill>
                  <a:srgbClr val="1BB398"/>
                </a:solidFill>
                <a:latin typeface="Verdana"/>
                <a:cs typeface="Verdana"/>
              </a:rPr>
              <a:t>objects:</a:t>
            </a:r>
            <a:endParaRPr sz="1500">
              <a:latin typeface="Verdana"/>
              <a:cs typeface="Verdana"/>
            </a:endParaRPr>
          </a:p>
          <a:p>
            <a:pPr marL="590550" indent="-281305">
              <a:lnSpc>
                <a:spcPct val="100000"/>
              </a:lnSpc>
              <a:spcBef>
                <a:spcPts val="720"/>
              </a:spcBef>
              <a:buFont typeface="Arial"/>
              <a:buChar char="•"/>
              <a:tabLst>
                <a:tab pos="590550" algn="l"/>
                <a:tab pos="591185" algn="l"/>
              </a:tabLst>
            </a:pPr>
            <a:r>
              <a:rPr sz="1500" spc="-190" dirty="0">
                <a:solidFill>
                  <a:srgbClr val="1BB398"/>
                </a:solidFill>
                <a:latin typeface="Verdana"/>
                <a:cs typeface="Verdana"/>
              </a:rPr>
              <a:t>Images</a:t>
            </a:r>
            <a:endParaRPr sz="1500">
              <a:latin typeface="Verdana"/>
              <a:cs typeface="Verdana"/>
            </a:endParaRPr>
          </a:p>
          <a:p>
            <a:pPr marL="831850" lvl="1" indent="-270510">
              <a:lnSpc>
                <a:spcPct val="100000"/>
              </a:lnSpc>
              <a:spcBef>
                <a:spcPts val="600"/>
              </a:spcBef>
              <a:buFont typeface="Arial"/>
              <a:buChar char="•"/>
              <a:tabLst>
                <a:tab pos="831850" algn="l"/>
                <a:tab pos="832485" algn="l"/>
              </a:tabLst>
            </a:pPr>
            <a:r>
              <a:rPr sz="1500" spc="-145" dirty="0">
                <a:solidFill>
                  <a:srgbClr val="FFFFFF"/>
                </a:solidFill>
                <a:latin typeface="Verdana"/>
                <a:cs typeface="Verdana"/>
              </a:rPr>
              <a:t>Read-only</a:t>
            </a:r>
            <a:r>
              <a:rPr sz="1500" spc="-270" dirty="0">
                <a:solidFill>
                  <a:srgbClr val="FFFFFF"/>
                </a:solidFill>
                <a:latin typeface="Verdana"/>
                <a:cs typeface="Verdana"/>
              </a:rPr>
              <a:t> </a:t>
            </a:r>
            <a:r>
              <a:rPr sz="1500" spc="-125" dirty="0">
                <a:solidFill>
                  <a:srgbClr val="FFFFFF"/>
                </a:solidFill>
                <a:latin typeface="Verdana"/>
                <a:cs typeface="Verdana"/>
              </a:rPr>
              <a:t>template</a:t>
            </a:r>
            <a:r>
              <a:rPr sz="1500" spc="-265" dirty="0">
                <a:solidFill>
                  <a:srgbClr val="FFFFFF"/>
                </a:solidFill>
                <a:latin typeface="Verdana"/>
                <a:cs typeface="Verdana"/>
              </a:rPr>
              <a:t> </a:t>
            </a:r>
            <a:r>
              <a:rPr sz="1500" spc="-150" dirty="0">
                <a:solidFill>
                  <a:srgbClr val="FFFFFF"/>
                </a:solidFill>
                <a:latin typeface="Verdana"/>
                <a:cs typeface="Verdana"/>
              </a:rPr>
              <a:t>with</a:t>
            </a:r>
            <a:r>
              <a:rPr sz="1500" spc="-260" dirty="0">
                <a:solidFill>
                  <a:srgbClr val="FFFFFF"/>
                </a:solidFill>
                <a:latin typeface="Verdana"/>
                <a:cs typeface="Verdana"/>
              </a:rPr>
              <a:t> </a:t>
            </a:r>
            <a:r>
              <a:rPr sz="1500" spc="-114" dirty="0">
                <a:solidFill>
                  <a:srgbClr val="FFFFFF"/>
                </a:solidFill>
                <a:latin typeface="Verdana"/>
                <a:cs typeface="Verdana"/>
              </a:rPr>
              <a:t>instructions</a:t>
            </a:r>
            <a:r>
              <a:rPr sz="1500" spc="-260" dirty="0">
                <a:solidFill>
                  <a:srgbClr val="FFFFFF"/>
                </a:solidFill>
                <a:latin typeface="Verdana"/>
                <a:cs typeface="Verdana"/>
              </a:rPr>
              <a:t> </a:t>
            </a:r>
            <a:r>
              <a:rPr sz="1500" spc="-100" dirty="0">
                <a:solidFill>
                  <a:srgbClr val="FFFFFF"/>
                </a:solidFill>
                <a:latin typeface="Verdana"/>
                <a:cs typeface="Verdana"/>
              </a:rPr>
              <a:t>for</a:t>
            </a:r>
            <a:r>
              <a:rPr sz="1500" spc="-254" dirty="0">
                <a:solidFill>
                  <a:srgbClr val="FFFFFF"/>
                </a:solidFill>
                <a:latin typeface="Verdana"/>
                <a:cs typeface="Verdana"/>
              </a:rPr>
              <a:t> </a:t>
            </a:r>
            <a:r>
              <a:rPr sz="1500" spc="-135" dirty="0">
                <a:solidFill>
                  <a:srgbClr val="FFFFFF"/>
                </a:solidFill>
                <a:latin typeface="Verdana"/>
                <a:cs typeface="Verdana"/>
              </a:rPr>
              <a:t>creating</a:t>
            </a:r>
            <a:r>
              <a:rPr sz="1500" spc="-260" dirty="0">
                <a:solidFill>
                  <a:srgbClr val="FFFFFF"/>
                </a:solidFill>
                <a:latin typeface="Verdana"/>
                <a:cs typeface="Verdana"/>
              </a:rPr>
              <a:t> </a:t>
            </a:r>
            <a:r>
              <a:rPr sz="1500" spc="-150" dirty="0">
                <a:solidFill>
                  <a:srgbClr val="FFFFFF"/>
                </a:solidFill>
                <a:latin typeface="Verdana"/>
                <a:cs typeface="Verdana"/>
              </a:rPr>
              <a:t>a</a:t>
            </a:r>
            <a:r>
              <a:rPr sz="1500" spc="-265" dirty="0">
                <a:solidFill>
                  <a:srgbClr val="FFFFFF"/>
                </a:solidFill>
                <a:latin typeface="Verdana"/>
                <a:cs typeface="Verdana"/>
              </a:rPr>
              <a:t> </a:t>
            </a:r>
            <a:r>
              <a:rPr sz="1500" spc="-135" dirty="0">
                <a:solidFill>
                  <a:srgbClr val="FFFFFF"/>
                </a:solidFill>
                <a:latin typeface="Verdana"/>
                <a:cs typeface="Verdana"/>
              </a:rPr>
              <a:t>Docker</a:t>
            </a:r>
            <a:r>
              <a:rPr sz="1500" spc="-260" dirty="0">
                <a:solidFill>
                  <a:srgbClr val="FFFFFF"/>
                </a:solidFill>
                <a:latin typeface="Verdana"/>
                <a:cs typeface="Verdana"/>
              </a:rPr>
              <a:t> </a:t>
            </a:r>
            <a:r>
              <a:rPr sz="1500" spc="-114" dirty="0">
                <a:solidFill>
                  <a:srgbClr val="FFFFFF"/>
                </a:solidFill>
                <a:latin typeface="Verdana"/>
                <a:cs typeface="Verdana"/>
              </a:rPr>
              <a:t>container</a:t>
            </a:r>
            <a:endParaRPr sz="1500">
              <a:latin typeface="Verdana"/>
              <a:cs typeface="Verdana"/>
            </a:endParaRPr>
          </a:p>
          <a:p>
            <a:pPr marL="831850" lvl="1" indent="-270510">
              <a:lnSpc>
                <a:spcPct val="100000"/>
              </a:lnSpc>
              <a:buFont typeface="Arial"/>
              <a:buChar char="•"/>
              <a:tabLst>
                <a:tab pos="831850" algn="l"/>
                <a:tab pos="832485" algn="l"/>
              </a:tabLst>
            </a:pPr>
            <a:r>
              <a:rPr sz="1500" spc="-200" dirty="0">
                <a:solidFill>
                  <a:srgbClr val="FFFFFF"/>
                </a:solidFill>
                <a:latin typeface="Verdana"/>
                <a:cs typeface="Verdana"/>
              </a:rPr>
              <a:t>Image</a:t>
            </a:r>
            <a:r>
              <a:rPr sz="1500" spc="-270" dirty="0">
                <a:solidFill>
                  <a:srgbClr val="FFFFFF"/>
                </a:solidFill>
                <a:latin typeface="Verdana"/>
                <a:cs typeface="Verdana"/>
              </a:rPr>
              <a:t> </a:t>
            </a:r>
            <a:r>
              <a:rPr sz="1500" spc="-120" dirty="0">
                <a:solidFill>
                  <a:srgbClr val="FFFFFF"/>
                </a:solidFill>
                <a:latin typeface="Verdana"/>
                <a:cs typeface="Verdana"/>
              </a:rPr>
              <a:t>is</a:t>
            </a:r>
            <a:r>
              <a:rPr sz="1500" spc="-260" dirty="0">
                <a:solidFill>
                  <a:srgbClr val="FFFFFF"/>
                </a:solidFill>
                <a:latin typeface="Verdana"/>
                <a:cs typeface="Verdana"/>
              </a:rPr>
              <a:t> </a:t>
            </a:r>
            <a:r>
              <a:rPr sz="1500" spc="-114" dirty="0">
                <a:solidFill>
                  <a:srgbClr val="FFFFFF"/>
                </a:solidFill>
                <a:latin typeface="Verdana"/>
                <a:cs typeface="Verdana"/>
              </a:rPr>
              <a:t>based</a:t>
            </a:r>
            <a:r>
              <a:rPr sz="1500" spc="-270" dirty="0">
                <a:solidFill>
                  <a:srgbClr val="FFFFFF"/>
                </a:solidFill>
                <a:latin typeface="Verdana"/>
                <a:cs typeface="Verdana"/>
              </a:rPr>
              <a:t> </a:t>
            </a:r>
            <a:r>
              <a:rPr sz="1500" spc="-114" dirty="0">
                <a:solidFill>
                  <a:srgbClr val="FFFFFF"/>
                </a:solidFill>
                <a:latin typeface="Verdana"/>
                <a:cs typeface="Verdana"/>
              </a:rPr>
              <a:t>on</a:t>
            </a:r>
            <a:r>
              <a:rPr sz="1500" spc="-260" dirty="0">
                <a:solidFill>
                  <a:srgbClr val="FFFFFF"/>
                </a:solidFill>
                <a:latin typeface="Verdana"/>
                <a:cs typeface="Verdana"/>
              </a:rPr>
              <a:t> </a:t>
            </a:r>
            <a:r>
              <a:rPr sz="1500" spc="-130" dirty="0">
                <a:solidFill>
                  <a:srgbClr val="FFFFFF"/>
                </a:solidFill>
                <a:latin typeface="Verdana"/>
                <a:cs typeface="Verdana"/>
              </a:rPr>
              <a:t>another</a:t>
            </a:r>
            <a:r>
              <a:rPr sz="1500" spc="-260" dirty="0">
                <a:solidFill>
                  <a:srgbClr val="FFFFFF"/>
                </a:solidFill>
                <a:latin typeface="Verdana"/>
                <a:cs typeface="Verdana"/>
              </a:rPr>
              <a:t> </a:t>
            </a:r>
            <a:r>
              <a:rPr sz="1500" spc="-165" dirty="0">
                <a:solidFill>
                  <a:srgbClr val="FFFFFF"/>
                </a:solidFill>
                <a:latin typeface="Verdana"/>
                <a:cs typeface="Verdana"/>
              </a:rPr>
              <a:t>image</a:t>
            </a:r>
            <a:endParaRPr sz="1500">
              <a:latin typeface="Verdana"/>
              <a:cs typeface="Verdana"/>
            </a:endParaRPr>
          </a:p>
          <a:p>
            <a:pPr marL="831850" lvl="1" indent="-270510">
              <a:lnSpc>
                <a:spcPct val="100000"/>
              </a:lnSpc>
              <a:buFont typeface="Arial"/>
              <a:buChar char="•"/>
              <a:tabLst>
                <a:tab pos="831850" algn="l"/>
                <a:tab pos="832485" algn="l"/>
              </a:tabLst>
            </a:pPr>
            <a:r>
              <a:rPr sz="1500" spc="-114" dirty="0">
                <a:solidFill>
                  <a:srgbClr val="FFFFFF"/>
                </a:solidFill>
                <a:latin typeface="Verdana"/>
                <a:cs typeface="Verdana"/>
              </a:rPr>
              <a:t>Create</a:t>
            </a:r>
            <a:r>
              <a:rPr sz="1500" spc="-270" dirty="0">
                <a:solidFill>
                  <a:srgbClr val="FFFFFF"/>
                </a:solidFill>
                <a:latin typeface="Verdana"/>
                <a:cs typeface="Verdana"/>
              </a:rPr>
              <a:t> </a:t>
            </a:r>
            <a:r>
              <a:rPr sz="1500" spc="-150" dirty="0">
                <a:solidFill>
                  <a:srgbClr val="FFFFFF"/>
                </a:solidFill>
                <a:latin typeface="Verdana"/>
                <a:cs typeface="Verdana"/>
              </a:rPr>
              <a:t>your</a:t>
            </a:r>
            <a:r>
              <a:rPr sz="1500" spc="-260" dirty="0">
                <a:solidFill>
                  <a:srgbClr val="FFFFFF"/>
                </a:solidFill>
                <a:latin typeface="Verdana"/>
                <a:cs typeface="Verdana"/>
              </a:rPr>
              <a:t> </a:t>
            </a:r>
            <a:r>
              <a:rPr sz="1500" spc="-160" dirty="0">
                <a:solidFill>
                  <a:srgbClr val="FFFFFF"/>
                </a:solidFill>
                <a:latin typeface="Verdana"/>
                <a:cs typeface="Verdana"/>
              </a:rPr>
              <a:t>own</a:t>
            </a:r>
            <a:r>
              <a:rPr sz="1500" spc="-260" dirty="0">
                <a:solidFill>
                  <a:srgbClr val="FFFFFF"/>
                </a:solidFill>
                <a:latin typeface="Verdana"/>
                <a:cs typeface="Verdana"/>
              </a:rPr>
              <a:t> </a:t>
            </a:r>
            <a:r>
              <a:rPr sz="1500" spc="-160" dirty="0">
                <a:solidFill>
                  <a:srgbClr val="FFFFFF"/>
                </a:solidFill>
                <a:latin typeface="Verdana"/>
                <a:cs typeface="Verdana"/>
              </a:rPr>
              <a:t>images</a:t>
            </a:r>
            <a:endParaRPr sz="1500">
              <a:latin typeface="Verdana"/>
              <a:cs typeface="Verdana"/>
            </a:endParaRPr>
          </a:p>
          <a:p>
            <a:pPr marL="831850" lvl="1" indent="-270510">
              <a:lnSpc>
                <a:spcPct val="100000"/>
              </a:lnSpc>
              <a:buFont typeface="Arial"/>
              <a:buChar char="•"/>
              <a:tabLst>
                <a:tab pos="831850" algn="l"/>
                <a:tab pos="832485" algn="l"/>
              </a:tabLst>
            </a:pPr>
            <a:r>
              <a:rPr sz="1500" spc="-125" dirty="0">
                <a:solidFill>
                  <a:srgbClr val="FFFFFF"/>
                </a:solidFill>
                <a:latin typeface="Verdana"/>
                <a:cs typeface="Verdana"/>
              </a:rPr>
              <a:t>Use</a:t>
            </a:r>
            <a:r>
              <a:rPr sz="1500" spc="-270" dirty="0">
                <a:solidFill>
                  <a:srgbClr val="FFFFFF"/>
                </a:solidFill>
                <a:latin typeface="Verdana"/>
                <a:cs typeface="Verdana"/>
              </a:rPr>
              <a:t> </a:t>
            </a:r>
            <a:r>
              <a:rPr sz="1500" spc="-150" dirty="0">
                <a:solidFill>
                  <a:srgbClr val="FFFFFF"/>
                </a:solidFill>
                <a:latin typeface="Verdana"/>
                <a:cs typeface="Verdana"/>
              </a:rPr>
              <a:t>a</a:t>
            </a:r>
            <a:r>
              <a:rPr sz="1500" spc="-270" dirty="0">
                <a:solidFill>
                  <a:srgbClr val="FFFFFF"/>
                </a:solidFill>
                <a:latin typeface="Verdana"/>
                <a:cs typeface="Verdana"/>
              </a:rPr>
              <a:t> </a:t>
            </a:r>
            <a:r>
              <a:rPr sz="1500" spc="-125" dirty="0">
                <a:solidFill>
                  <a:srgbClr val="FFFFFF"/>
                </a:solidFill>
                <a:latin typeface="Verdana"/>
                <a:cs typeface="Verdana"/>
              </a:rPr>
              <a:t>Dockerfile</a:t>
            </a:r>
            <a:r>
              <a:rPr sz="1500" spc="-265" dirty="0">
                <a:solidFill>
                  <a:srgbClr val="FFFFFF"/>
                </a:solidFill>
                <a:latin typeface="Verdana"/>
                <a:cs typeface="Verdana"/>
              </a:rPr>
              <a:t> </a:t>
            </a:r>
            <a:r>
              <a:rPr sz="1500" spc="-90" dirty="0">
                <a:solidFill>
                  <a:srgbClr val="FFFFFF"/>
                </a:solidFill>
                <a:latin typeface="Verdana"/>
                <a:cs typeface="Verdana"/>
              </a:rPr>
              <a:t>to</a:t>
            </a:r>
            <a:r>
              <a:rPr sz="1500" spc="-275" dirty="0">
                <a:solidFill>
                  <a:srgbClr val="FFFFFF"/>
                </a:solidFill>
                <a:latin typeface="Verdana"/>
                <a:cs typeface="Verdana"/>
              </a:rPr>
              <a:t> </a:t>
            </a:r>
            <a:r>
              <a:rPr sz="1500" spc="-114" dirty="0">
                <a:solidFill>
                  <a:srgbClr val="FFFFFF"/>
                </a:solidFill>
                <a:latin typeface="Verdana"/>
                <a:cs typeface="Verdana"/>
              </a:rPr>
              <a:t>build</a:t>
            </a:r>
            <a:r>
              <a:rPr sz="1500" spc="-270" dirty="0">
                <a:solidFill>
                  <a:srgbClr val="FFFFFF"/>
                </a:solidFill>
                <a:latin typeface="Verdana"/>
                <a:cs typeface="Verdana"/>
              </a:rPr>
              <a:t> </a:t>
            </a:r>
            <a:r>
              <a:rPr sz="1500" spc="-160" dirty="0">
                <a:solidFill>
                  <a:srgbClr val="FFFFFF"/>
                </a:solidFill>
                <a:latin typeface="Verdana"/>
                <a:cs typeface="Verdana"/>
              </a:rPr>
              <a:t>images</a:t>
            </a:r>
            <a:endParaRPr sz="1500">
              <a:latin typeface="Verdana"/>
              <a:cs typeface="Verdana"/>
            </a:endParaRPr>
          </a:p>
          <a:p>
            <a:pPr marL="590550" indent="-281305">
              <a:lnSpc>
                <a:spcPct val="100000"/>
              </a:lnSpc>
              <a:buFont typeface="Arial"/>
              <a:buChar char="•"/>
              <a:tabLst>
                <a:tab pos="590550" algn="l"/>
                <a:tab pos="591185" algn="l"/>
              </a:tabLst>
            </a:pPr>
            <a:r>
              <a:rPr sz="1500" spc="-120" dirty="0">
                <a:solidFill>
                  <a:srgbClr val="1BB398"/>
                </a:solidFill>
                <a:latin typeface="Verdana"/>
                <a:cs typeface="Verdana"/>
              </a:rPr>
              <a:t>Containers</a:t>
            </a:r>
            <a:endParaRPr sz="1500">
              <a:latin typeface="Verdana"/>
              <a:cs typeface="Verdana"/>
            </a:endParaRPr>
          </a:p>
          <a:p>
            <a:pPr marL="831850" lvl="1" indent="-270510">
              <a:lnSpc>
                <a:spcPct val="100000"/>
              </a:lnSpc>
              <a:spcBef>
                <a:spcPts val="600"/>
              </a:spcBef>
              <a:buFont typeface="Arial"/>
              <a:buChar char="•"/>
              <a:tabLst>
                <a:tab pos="831850" algn="l"/>
                <a:tab pos="832485" algn="l"/>
              </a:tabLst>
            </a:pPr>
            <a:r>
              <a:rPr sz="1500" spc="-140" dirty="0">
                <a:solidFill>
                  <a:srgbClr val="FFFFFF"/>
                </a:solidFill>
                <a:latin typeface="Verdana"/>
                <a:cs typeface="Verdana"/>
              </a:rPr>
              <a:t>Runnable</a:t>
            </a:r>
            <a:r>
              <a:rPr sz="1500" spc="-270" dirty="0">
                <a:solidFill>
                  <a:srgbClr val="FFFFFF"/>
                </a:solidFill>
                <a:latin typeface="Verdana"/>
                <a:cs typeface="Verdana"/>
              </a:rPr>
              <a:t> </a:t>
            </a:r>
            <a:r>
              <a:rPr sz="1500" spc="-114" dirty="0">
                <a:solidFill>
                  <a:srgbClr val="FFFFFF"/>
                </a:solidFill>
                <a:latin typeface="Verdana"/>
                <a:cs typeface="Verdana"/>
              </a:rPr>
              <a:t>instance</a:t>
            </a:r>
            <a:r>
              <a:rPr sz="1500" spc="-265" dirty="0">
                <a:solidFill>
                  <a:srgbClr val="FFFFFF"/>
                </a:solidFill>
                <a:latin typeface="Verdana"/>
                <a:cs typeface="Verdana"/>
              </a:rPr>
              <a:t> </a:t>
            </a:r>
            <a:r>
              <a:rPr sz="1500" spc="-75" dirty="0">
                <a:solidFill>
                  <a:srgbClr val="FFFFFF"/>
                </a:solidFill>
                <a:latin typeface="Verdana"/>
                <a:cs typeface="Verdana"/>
              </a:rPr>
              <a:t>of</a:t>
            </a:r>
            <a:r>
              <a:rPr sz="1500" spc="-265" dirty="0">
                <a:solidFill>
                  <a:srgbClr val="FFFFFF"/>
                </a:solidFill>
                <a:latin typeface="Verdana"/>
                <a:cs typeface="Verdana"/>
              </a:rPr>
              <a:t> </a:t>
            </a:r>
            <a:r>
              <a:rPr sz="1500" spc="-150" dirty="0">
                <a:solidFill>
                  <a:srgbClr val="FFFFFF"/>
                </a:solidFill>
                <a:latin typeface="Verdana"/>
                <a:cs typeface="Verdana"/>
              </a:rPr>
              <a:t>an</a:t>
            </a:r>
            <a:r>
              <a:rPr sz="1500" spc="-260" dirty="0">
                <a:solidFill>
                  <a:srgbClr val="FFFFFF"/>
                </a:solidFill>
                <a:latin typeface="Verdana"/>
                <a:cs typeface="Verdana"/>
              </a:rPr>
              <a:t> </a:t>
            </a:r>
            <a:r>
              <a:rPr sz="1500" spc="-165" dirty="0">
                <a:solidFill>
                  <a:srgbClr val="FFFFFF"/>
                </a:solidFill>
                <a:latin typeface="Verdana"/>
                <a:cs typeface="Verdana"/>
              </a:rPr>
              <a:t>image</a:t>
            </a:r>
            <a:endParaRPr sz="1500">
              <a:latin typeface="Verdana"/>
              <a:cs typeface="Verdana"/>
            </a:endParaRPr>
          </a:p>
          <a:p>
            <a:pPr marL="831850" lvl="1" indent="-270510">
              <a:lnSpc>
                <a:spcPct val="100000"/>
              </a:lnSpc>
              <a:buFont typeface="Arial"/>
              <a:buChar char="•"/>
              <a:tabLst>
                <a:tab pos="831850" algn="l"/>
                <a:tab pos="832485" algn="l"/>
              </a:tabLst>
            </a:pPr>
            <a:r>
              <a:rPr sz="1500" spc="-95" dirty="0">
                <a:solidFill>
                  <a:srgbClr val="FFFFFF"/>
                </a:solidFill>
                <a:latin typeface="Verdana"/>
                <a:cs typeface="Verdana"/>
              </a:rPr>
              <a:t>Connect</a:t>
            </a:r>
            <a:r>
              <a:rPr sz="1500" spc="-275" dirty="0">
                <a:solidFill>
                  <a:srgbClr val="FFFFFF"/>
                </a:solidFill>
                <a:latin typeface="Verdana"/>
                <a:cs typeface="Verdana"/>
              </a:rPr>
              <a:t> </a:t>
            </a:r>
            <a:r>
              <a:rPr sz="1500" spc="-150" dirty="0">
                <a:solidFill>
                  <a:srgbClr val="FFFFFF"/>
                </a:solidFill>
                <a:latin typeface="Verdana"/>
                <a:cs typeface="Verdana"/>
              </a:rPr>
              <a:t>a</a:t>
            </a:r>
            <a:r>
              <a:rPr sz="1500" spc="-270" dirty="0">
                <a:solidFill>
                  <a:srgbClr val="FFFFFF"/>
                </a:solidFill>
                <a:latin typeface="Verdana"/>
                <a:cs typeface="Verdana"/>
              </a:rPr>
              <a:t> </a:t>
            </a:r>
            <a:r>
              <a:rPr sz="1500" spc="-114" dirty="0">
                <a:solidFill>
                  <a:srgbClr val="FFFFFF"/>
                </a:solidFill>
                <a:latin typeface="Verdana"/>
                <a:cs typeface="Verdana"/>
              </a:rPr>
              <a:t>container</a:t>
            </a:r>
            <a:r>
              <a:rPr sz="1500" spc="-260" dirty="0">
                <a:solidFill>
                  <a:srgbClr val="FFFFFF"/>
                </a:solidFill>
                <a:latin typeface="Verdana"/>
                <a:cs typeface="Verdana"/>
              </a:rPr>
              <a:t> </a:t>
            </a:r>
            <a:r>
              <a:rPr sz="1500" spc="-90" dirty="0">
                <a:solidFill>
                  <a:srgbClr val="FFFFFF"/>
                </a:solidFill>
                <a:latin typeface="Verdana"/>
                <a:cs typeface="Verdana"/>
              </a:rPr>
              <a:t>to</a:t>
            </a:r>
            <a:r>
              <a:rPr sz="1500" spc="-275" dirty="0">
                <a:solidFill>
                  <a:srgbClr val="FFFFFF"/>
                </a:solidFill>
                <a:latin typeface="Verdana"/>
                <a:cs typeface="Verdana"/>
              </a:rPr>
              <a:t> </a:t>
            </a:r>
            <a:r>
              <a:rPr sz="1500" spc="-150" dirty="0">
                <a:solidFill>
                  <a:srgbClr val="FFFFFF"/>
                </a:solidFill>
                <a:latin typeface="Verdana"/>
                <a:cs typeface="Verdana"/>
              </a:rPr>
              <a:t>networks</a:t>
            </a:r>
            <a:endParaRPr sz="1500">
              <a:latin typeface="Verdana"/>
              <a:cs typeface="Verdana"/>
            </a:endParaRPr>
          </a:p>
          <a:p>
            <a:pPr marL="831850" lvl="1" indent="-270510">
              <a:lnSpc>
                <a:spcPct val="100000"/>
              </a:lnSpc>
              <a:buFont typeface="Arial"/>
              <a:buChar char="•"/>
              <a:tabLst>
                <a:tab pos="831850" algn="l"/>
                <a:tab pos="832485" algn="l"/>
              </a:tabLst>
            </a:pPr>
            <a:r>
              <a:rPr sz="1500" spc="-114" dirty="0">
                <a:solidFill>
                  <a:srgbClr val="FFFFFF"/>
                </a:solidFill>
                <a:latin typeface="Verdana"/>
                <a:cs typeface="Verdana"/>
              </a:rPr>
              <a:t>Attach</a:t>
            </a:r>
            <a:r>
              <a:rPr sz="1500" spc="-265" dirty="0">
                <a:solidFill>
                  <a:srgbClr val="FFFFFF"/>
                </a:solidFill>
                <a:latin typeface="Verdana"/>
                <a:cs typeface="Verdana"/>
              </a:rPr>
              <a:t> </a:t>
            </a:r>
            <a:r>
              <a:rPr sz="1500" spc="-140" dirty="0">
                <a:solidFill>
                  <a:srgbClr val="FFFFFF"/>
                </a:solidFill>
                <a:latin typeface="Verdana"/>
                <a:cs typeface="Verdana"/>
              </a:rPr>
              <a:t>storage</a:t>
            </a:r>
            <a:endParaRPr sz="1500">
              <a:latin typeface="Verdana"/>
              <a:cs typeface="Verdana"/>
            </a:endParaRPr>
          </a:p>
          <a:p>
            <a:pPr marL="831850" lvl="1" indent="-270510">
              <a:lnSpc>
                <a:spcPct val="100000"/>
              </a:lnSpc>
              <a:buFont typeface="Arial"/>
              <a:buChar char="•"/>
              <a:tabLst>
                <a:tab pos="831850" algn="l"/>
                <a:tab pos="832485" algn="l"/>
              </a:tabLst>
            </a:pPr>
            <a:r>
              <a:rPr sz="1500" spc="-114" dirty="0">
                <a:solidFill>
                  <a:srgbClr val="FFFFFF"/>
                </a:solidFill>
                <a:latin typeface="Verdana"/>
                <a:cs typeface="Verdana"/>
              </a:rPr>
              <a:t>Create</a:t>
            </a:r>
            <a:r>
              <a:rPr sz="1500" spc="-270" dirty="0">
                <a:solidFill>
                  <a:srgbClr val="FFFFFF"/>
                </a:solidFill>
                <a:latin typeface="Verdana"/>
                <a:cs typeface="Verdana"/>
              </a:rPr>
              <a:t> </a:t>
            </a:r>
            <a:r>
              <a:rPr sz="1500" spc="-150" dirty="0">
                <a:solidFill>
                  <a:srgbClr val="FFFFFF"/>
                </a:solidFill>
                <a:latin typeface="Verdana"/>
                <a:cs typeface="Verdana"/>
              </a:rPr>
              <a:t>a</a:t>
            </a:r>
            <a:r>
              <a:rPr sz="1500" spc="-270" dirty="0">
                <a:solidFill>
                  <a:srgbClr val="FFFFFF"/>
                </a:solidFill>
                <a:latin typeface="Verdana"/>
                <a:cs typeface="Verdana"/>
              </a:rPr>
              <a:t> </a:t>
            </a:r>
            <a:r>
              <a:rPr sz="1500" spc="-165" dirty="0">
                <a:solidFill>
                  <a:srgbClr val="FFFFFF"/>
                </a:solidFill>
                <a:latin typeface="Verdana"/>
                <a:cs typeface="Verdana"/>
              </a:rPr>
              <a:t>new</a:t>
            </a:r>
            <a:r>
              <a:rPr sz="1500" spc="-270" dirty="0">
                <a:solidFill>
                  <a:srgbClr val="FFFFFF"/>
                </a:solidFill>
                <a:latin typeface="Verdana"/>
                <a:cs typeface="Verdana"/>
              </a:rPr>
              <a:t> </a:t>
            </a:r>
            <a:r>
              <a:rPr sz="1500" spc="-165" dirty="0">
                <a:solidFill>
                  <a:srgbClr val="FFFFFF"/>
                </a:solidFill>
                <a:latin typeface="Verdana"/>
                <a:cs typeface="Verdana"/>
              </a:rPr>
              <a:t>image</a:t>
            </a:r>
            <a:r>
              <a:rPr sz="1500" spc="-265" dirty="0">
                <a:solidFill>
                  <a:srgbClr val="FFFFFF"/>
                </a:solidFill>
                <a:latin typeface="Verdana"/>
                <a:cs typeface="Verdana"/>
              </a:rPr>
              <a:t> </a:t>
            </a:r>
            <a:r>
              <a:rPr sz="1500" spc="-114" dirty="0">
                <a:solidFill>
                  <a:srgbClr val="FFFFFF"/>
                </a:solidFill>
                <a:latin typeface="Verdana"/>
                <a:cs typeface="Verdana"/>
              </a:rPr>
              <a:t>based</a:t>
            </a:r>
            <a:r>
              <a:rPr sz="1500" spc="-270" dirty="0">
                <a:solidFill>
                  <a:srgbClr val="FFFFFF"/>
                </a:solidFill>
                <a:latin typeface="Verdana"/>
                <a:cs typeface="Verdana"/>
              </a:rPr>
              <a:t> </a:t>
            </a:r>
            <a:r>
              <a:rPr sz="1500" spc="-114" dirty="0">
                <a:solidFill>
                  <a:srgbClr val="FFFFFF"/>
                </a:solidFill>
                <a:latin typeface="Verdana"/>
                <a:cs typeface="Verdana"/>
              </a:rPr>
              <a:t>on</a:t>
            </a:r>
            <a:r>
              <a:rPr sz="1500" spc="-260" dirty="0">
                <a:solidFill>
                  <a:srgbClr val="FFFFFF"/>
                </a:solidFill>
                <a:latin typeface="Verdana"/>
                <a:cs typeface="Verdana"/>
              </a:rPr>
              <a:t> </a:t>
            </a:r>
            <a:r>
              <a:rPr sz="1500" spc="-114" dirty="0">
                <a:solidFill>
                  <a:srgbClr val="FFFFFF"/>
                </a:solidFill>
                <a:latin typeface="Verdana"/>
                <a:cs typeface="Verdana"/>
              </a:rPr>
              <a:t>its</a:t>
            </a:r>
            <a:r>
              <a:rPr sz="1500" spc="-260" dirty="0">
                <a:solidFill>
                  <a:srgbClr val="FFFFFF"/>
                </a:solidFill>
                <a:latin typeface="Verdana"/>
                <a:cs typeface="Verdana"/>
              </a:rPr>
              <a:t> </a:t>
            </a:r>
            <a:r>
              <a:rPr sz="1500" spc="-114" dirty="0">
                <a:solidFill>
                  <a:srgbClr val="FFFFFF"/>
                </a:solidFill>
                <a:latin typeface="Verdana"/>
                <a:cs typeface="Verdana"/>
              </a:rPr>
              <a:t>current</a:t>
            </a:r>
            <a:r>
              <a:rPr sz="1500" spc="-270" dirty="0">
                <a:solidFill>
                  <a:srgbClr val="FFFFFF"/>
                </a:solidFill>
                <a:latin typeface="Verdana"/>
                <a:cs typeface="Verdana"/>
              </a:rPr>
              <a:t> </a:t>
            </a:r>
            <a:r>
              <a:rPr sz="1500" spc="-114" dirty="0">
                <a:solidFill>
                  <a:srgbClr val="FFFFFF"/>
                </a:solidFill>
                <a:latin typeface="Verdana"/>
                <a:cs typeface="Verdana"/>
              </a:rPr>
              <a:t>state</a:t>
            </a:r>
            <a:endParaRPr sz="1500">
              <a:latin typeface="Verdana"/>
              <a:cs typeface="Verdana"/>
            </a:endParaRPr>
          </a:p>
          <a:p>
            <a:pPr marL="831850" lvl="1" indent="-270510">
              <a:lnSpc>
                <a:spcPct val="100000"/>
              </a:lnSpc>
              <a:buFont typeface="Arial"/>
              <a:buChar char="•"/>
              <a:tabLst>
                <a:tab pos="831850" algn="l"/>
                <a:tab pos="832485" algn="l"/>
              </a:tabLst>
            </a:pPr>
            <a:r>
              <a:rPr sz="1500" spc="-135" dirty="0">
                <a:solidFill>
                  <a:srgbClr val="FFFFFF"/>
                </a:solidFill>
                <a:latin typeface="Verdana"/>
                <a:cs typeface="Verdana"/>
              </a:rPr>
              <a:t>Isolated</a:t>
            </a:r>
            <a:r>
              <a:rPr sz="1500" spc="-275" dirty="0">
                <a:solidFill>
                  <a:srgbClr val="FFFFFF"/>
                </a:solidFill>
                <a:latin typeface="Verdana"/>
                <a:cs typeface="Verdana"/>
              </a:rPr>
              <a:t> </a:t>
            </a:r>
            <a:r>
              <a:rPr sz="1500" spc="-120" dirty="0">
                <a:solidFill>
                  <a:srgbClr val="FFFFFF"/>
                </a:solidFill>
                <a:latin typeface="Verdana"/>
                <a:cs typeface="Verdana"/>
              </a:rPr>
              <a:t>from</a:t>
            </a:r>
            <a:r>
              <a:rPr sz="1500" spc="-265" dirty="0">
                <a:solidFill>
                  <a:srgbClr val="FFFFFF"/>
                </a:solidFill>
                <a:latin typeface="Verdana"/>
                <a:cs typeface="Verdana"/>
              </a:rPr>
              <a:t> </a:t>
            </a:r>
            <a:r>
              <a:rPr sz="1500" spc="-120" dirty="0">
                <a:solidFill>
                  <a:srgbClr val="FFFFFF"/>
                </a:solidFill>
                <a:latin typeface="Verdana"/>
                <a:cs typeface="Verdana"/>
              </a:rPr>
              <a:t>other</a:t>
            </a:r>
            <a:r>
              <a:rPr sz="1500" spc="-260" dirty="0">
                <a:solidFill>
                  <a:srgbClr val="FFFFFF"/>
                </a:solidFill>
                <a:latin typeface="Verdana"/>
                <a:cs typeface="Verdana"/>
              </a:rPr>
              <a:t> </a:t>
            </a:r>
            <a:r>
              <a:rPr sz="1500" spc="-114" dirty="0">
                <a:solidFill>
                  <a:srgbClr val="FFFFFF"/>
                </a:solidFill>
                <a:latin typeface="Verdana"/>
                <a:cs typeface="Verdana"/>
              </a:rPr>
              <a:t>containers</a:t>
            </a:r>
            <a:r>
              <a:rPr sz="1500" spc="-260" dirty="0">
                <a:solidFill>
                  <a:srgbClr val="FFFFFF"/>
                </a:solidFill>
                <a:latin typeface="Verdana"/>
                <a:cs typeface="Verdana"/>
              </a:rPr>
              <a:t> </a:t>
            </a:r>
            <a:r>
              <a:rPr sz="1500" spc="-130" dirty="0">
                <a:solidFill>
                  <a:srgbClr val="FFFFFF"/>
                </a:solidFill>
                <a:latin typeface="Verdana"/>
                <a:cs typeface="Verdana"/>
              </a:rPr>
              <a:t>and</a:t>
            </a:r>
            <a:r>
              <a:rPr sz="1500" spc="-270" dirty="0">
                <a:solidFill>
                  <a:srgbClr val="FFFFFF"/>
                </a:solidFill>
                <a:latin typeface="Verdana"/>
                <a:cs typeface="Verdana"/>
              </a:rPr>
              <a:t> </a:t>
            </a:r>
            <a:r>
              <a:rPr sz="1500" spc="-114" dirty="0">
                <a:solidFill>
                  <a:srgbClr val="FFFFFF"/>
                </a:solidFill>
                <a:latin typeface="Verdana"/>
                <a:cs typeface="Verdana"/>
              </a:rPr>
              <a:t>the</a:t>
            </a:r>
            <a:r>
              <a:rPr sz="1500" spc="-265" dirty="0">
                <a:solidFill>
                  <a:srgbClr val="FFFFFF"/>
                </a:solidFill>
                <a:latin typeface="Verdana"/>
                <a:cs typeface="Verdana"/>
              </a:rPr>
              <a:t> </a:t>
            </a:r>
            <a:r>
              <a:rPr sz="1500" spc="-110" dirty="0">
                <a:solidFill>
                  <a:srgbClr val="FFFFFF"/>
                </a:solidFill>
                <a:latin typeface="Verdana"/>
                <a:cs typeface="Verdana"/>
              </a:rPr>
              <a:t>host</a:t>
            </a:r>
            <a:r>
              <a:rPr sz="1500" spc="-265" dirty="0">
                <a:solidFill>
                  <a:srgbClr val="FFFFFF"/>
                </a:solidFill>
                <a:latin typeface="Verdana"/>
                <a:cs typeface="Verdana"/>
              </a:rPr>
              <a:t> </a:t>
            </a:r>
            <a:r>
              <a:rPr sz="1500" spc="-125" dirty="0">
                <a:solidFill>
                  <a:srgbClr val="FFFFFF"/>
                </a:solidFill>
                <a:latin typeface="Verdana"/>
                <a:cs typeface="Verdana"/>
              </a:rPr>
              <a:t>machine</a:t>
            </a:r>
            <a:endParaRPr sz="1500">
              <a:latin typeface="Verdana"/>
              <a:cs typeface="Verdana"/>
            </a:endParaRPr>
          </a:p>
        </p:txBody>
      </p:sp>
    </p:spTree>
    <p:extLst>
      <p:ext uri="{BB962C8B-B14F-4D97-AF65-F5344CB8AC3E}">
        <p14:creationId xmlns:p14="http://schemas.microsoft.com/office/powerpoint/2010/main" val="43724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7" y="1369567"/>
            <a:ext cx="9192621" cy="622222"/>
          </a:xfrm>
          <a:prstGeom prst="rect">
            <a:avLst/>
          </a:prstGeom>
        </p:spPr>
        <p:txBody>
          <a:bodyPr vert="horz" wrap="square" lIns="0" tIns="12700" rIns="0" bIns="0" rtlCol="0">
            <a:spAutoFit/>
          </a:bodyPr>
          <a:lstStyle/>
          <a:p>
            <a:pPr marL="12700">
              <a:lnSpc>
                <a:spcPct val="100000"/>
              </a:lnSpc>
              <a:spcBef>
                <a:spcPts val="100"/>
              </a:spcBef>
            </a:pPr>
            <a:r>
              <a:rPr spc="-135" dirty="0"/>
              <a:t>Architecture </a:t>
            </a:r>
            <a:r>
              <a:rPr spc="-195" dirty="0"/>
              <a:t>Overview</a:t>
            </a:r>
            <a:r>
              <a:rPr spc="-625" dirty="0"/>
              <a:t> </a:t>
            </a:r>
            <a:r>
              <a:rPr spc="-170" dirty="0"/>
              <a:t>(cont.)</a:t>
            </a:r>
          </a:p>
        </p:txBody>
      </p:sp>
      <p:sp>
        <p:nvSpPr>
          <p:cNvPr id="6" name="object 6"/>
          <p:cNvSpPr txBox="1">
            <a:spLocks noGrp="1"/>
          </p:cNvSpPr>
          <p:nvPr>
            <p:ph type="ftr" sz="quarter" idx="4294967295"/>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5" dirty="0"/>
              <a:t>Docker </a:t>
            </a:r>
            <a:r>
              <a:rPr spc="20" dirty="0"/>
              <a:t>Deep</a:t>
            </a:r>
            <a:r>
              <a:rPr spc="-85" dirty="0"/>
              <a:t> </a:t>
            </a:r>
            <a:r>
              <a:rPr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5215128" cy="31668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69" y="2068169"/>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135" dirty="0">
                <a:solidFill>
                  <a:srgbClr val="1BB398"/>
                </a:solidFill>
                <a:latin typeface="Verdana"/>
                <a:cs typeface="Verdana"/>
              </a:rPr>
              <a:t>Docker</a:t>
            </a:r>
            <a:r>
              <a:rPr sz="1500" spc="-265" dirty="0">
                <a:solidFill>
                  <a:srgbClr val="1BB398"/>
                </a:solidFill>
                <a:latin typeface="Verdana"/>
                <a:cs typeface="Verdana"/>
              </a:rPr>
              <a:t> </a:t>
            </a:r>
            <a:r>
              <a:rPr sz="1500" spc="-140" dirty="0">
                <a:solidFill>
                  <a:srgbClr val="1BB398"/>
                </a:solidFill>
                <a:latin typeface="Verdana"/>
                <a:cs typeface="Verdana"/>
              </a:rPr>
              <a:t>objects:</a:t>
            </a:r>
            <a:endParaRPr sz="1500">
              <a:latin typeface="Verdana"/>
              <a:cs typeface="Verdana"/>
            </a:endParaRPr>
          </a:p>
          <a:p>
            <a:pPr marL="590550" indent="-281305">
              <a:lnSpc>
                <a:spcPct val="100000"/>
              </a:lnSpc>
              <a:spcBef>
                <a:spcPts val="720"/>
              </a:spcBef>
              <a:buFont typeface="Arial"/>
              <a:buChar char="•"/>
              <a:tabLst>
                <a:tab pos="590550" algn="l"/>
                <a:tab pos="591185" algn="l"/>
              </a:tabLst>
            </a:pPr>
            <a:r>
              <a:rPr sz="1500" spc="-135" dirty="0">
                <a:solidFill>
                  <a:srgbClr val="1BB398"/>
                </a:solidFill>
                <a:latin typeface="Verdana"/>
                <a:cs typeface="Verdana"/>
              </a:rPr>
              <a:t>Services</a:t>
            </a:r>
            <a:endParaRPr sz="1500">
              <a:latin typeface="Verdana"/>
              <a:cs typeface="Verdana"/>
            </a:endParaRPr>
          </a:p>
          <a:p>
            <a:pPr marL="97155" lvl="1" indent="464184">
              <a:lnSpc>
                <a:spcPct val="100000"/>
              </a:lnSpc>
              <a:spcBef>
                <a:spcPts val="600"/>
              </a:spcBef>
              <a:buFont typeface="Arial"/>
              <a:buChar char="•"/>
              <a:tabLst>
                <a:tab pos="831850" algn="l"/>
                <a:tab pos="832485" algn="l"/>
              </a:tabLst>
            </a:pPr>
            <a:r>
              <a:rPr sz="1500" spc="-130" dirty="0">
                <a:solidFill>
                  <a:srgbClr val="FFFFFF"/>
                </a:solidFill>
                <a:latin typeface="Verdana"/>
                <a:cs typeface="Verdana"/>
              </a:rPr>
              <a:t>Scale</a:t>
            </a:r>
            <a:r>
              <a:rPr sz="1500" spc="-270" dirty="0">
                <a:solidFill>
                  <a:srgbClr val="FFFFFF"/>
                </a:solidFill>
                <a:latin typeface="Verdana"/>
                <a:cs typeface="Verdana"/>
              </a:rPr>
              <a:t> </a:t>
            </a:r>
            <a:r>
              <a:rPr sz="1500" spc="-114" dirty="0">
                <a:solidFill>
                  <a:srgbClr val="FFFFFF"/>
                </a:solidFill>
                <a:latin typeface="Verdana"/>
                <a:cs typeface="Verdana"/>
              </a:rPr>
              <a:t>containers</a:t>
            </a:r>
            <a:r>
              <a:rPr sz="1500" spc="-260" dirty="0">
                <a:solidFill>
                  <a:srgbClr val="FFFFFF"/>
                </a:solidFill>
                <a:latin typeface="Verdana"/>
                <a:cs typeface="Verdana"/>
              </a:rPr>
              <a:t> </a:t>
            </a:r>
            <a:r>
              <a:rPr sz="1500" spc="-110" dirty="0">
                <a:solidFill>
                  <a:srgbClr val="FFFFFF"/>
                </a:solidFill>
                <a:latin typeface="Verdana"/>
                <a:cs typeface="Verdana"/>
              </a:rPr>
              <a:t>across</a:t>
            </a:r>
            <a:r>
              <a:rPr sz="1500" spc="-260" dirty="0">
                <a:solidFill>
                  <a:srgbClr val="FFFFFF"/>
                </a:solidFill>
                <a:latin typeface="Verdana"/>
                <a:cs typeface="Verdana"/>
              </a:rPr>
              <a:t> </a:t>
            </a:r>
            <a:r>
              <a:rPr sz="1500" spc="-125" dirty="0">
                <a:solidFill>
                  <a:srgbClr val="FFFFFF"/>
                </a:solidFill>
                <a:latin typeface="Verdana"/>
                <a:cs typeface="Verdana"/>
              </a:rPr>
              <a:t>multiple</a:t>
            </a:r>
            <a:r>
              <a:rPr sz="1500" spc="-265" dirty="0">
                <a:solidFill>
                  <a:srgbClr val="FFFFFF"/>
                </a:solidFill>
                <a:latin typeface="Verdana"/>
                <a:cs typeface="Verdana"/>
              </a:rPr>
              <a:t> </a:t>
            </a:r>
            <a:r>
              <a:rPr sz="1500" spc="-135" dirty="0">
                <a:solidFill>
                  <a:srgbClr val="FFFFFF"/>
                </a:solidFill>
                <a:latin typeface="Verdana"/>
                <a:cs typeface="Verdana"/>
              </a:rPr>
              <a:t>Docker</a:t>
            </a:r>
            <a:r>
              <a:rPr sz="1500" spc="-260" dirty="0">
                <a:solidFill>
                  <a:srgbClr val="FFFFFF"/>
                </a:solidFill>
                <a:latin typeface="Verdana"/>
                <a:cs typeface="Verdana"/>
              </a:rPr>
              <a:t> </a:t>
            </a:r>
            <a:r>
              <a:rPr sz="1500" spc="-130" dirty="0">
                <a:solidFill>
                  <a:srgbClr val="FFFFFF"/>
                </a:solidFill>
                <a:latin typeface="Verdana"/>
                <a:cs typeface="Verdana"/>
              </a:rPr>
              <a:t>daemons</a:t>
            </a:r>
            <a:endParaRPr sz="1500">
              <a:latin typeface="Verdana"/>
              <a:cs typeface="Verdana"/>
            </a:endParaRPr>
          </a:p>
          <a:p>
            <a:pPr marL="97155" lvl="1" indent="464184">
              <a:lnSpc>
                <a:spcPct val="100000"/>
              </a:lnSpc>
              <a:buFont typeface="Arial"/>
              <a:buChar char="•"/>
              <a:tabLst>
                <a:tab pos="831850" algn="l"/>
                <a:tab pos="832485" algn="l"/>
              </a:tabLst>
            </a:pPr>
            <a:r>
              <a:rPr sz="1500" spc="-135" dirty="0">
                <a:solidFill>
                  <a:srgbClr val="FFFFFF"/>
                </a:solidFill>
                <a:latin typeface="Verdana"/>
                <a:cs typeface="Verdana"/>
              </a:rPr>
              <a:t>Docker</a:t>
            </a:r>
            <a:r>
              <a:rPr sz="1500" spc="-265" dirty="0">
                <a:solidFill>
                  <a:srgbClr val="FFFFFF"/>
                </a:solidFill>
                <a:latin typeface="Verdana"/>
                <a:cs typeface="Verdana"/>
              </a:rPr>
              <a:t> </a:t>
            </a:r>
            <a:r>
              <a:rPr sz="1500" spc="-190" dirty="0">
                <a:solidFill>
                  <a:srgbClr val="FFFFFF"/>
                </a:solidFill>
                <a:latin typeface="Verdana"/>
                <a:cs typeface="Verdana"/>
              </a:rPr>
              <a:t>Swarm</a:t>
            </a:r>
            <a:endParaRPr sz="1500">
              <a:latin typeface="Verdana"/>
              <a:cs typeface="Verdana"/>
            </a:endParaRPr>
          </a:p>
          <a:p>
            <a:pPr marL="97155" lvl="1" indent="464184">
              <a:lnSpc>
                <a:spcPct val="100000"/>
              </a:lnSpc>
              <a:buFont typeface="Arial"/>
              <a:buChar char="•"/>
              <a:tabLst>
                <a:tab pos="831850" algn="l"/>
                <a:tab pos="832485" algn="l"/>
              </a:tabLst>
            </a:pPr>
            <a:r>
              <a:rPr sz="1500" spc="-120" dirty="0">
                <a:solidFill>
                  <a:srgbClr val="FFFFFF"/>
                </a:solidFill>
                <a:latin typeface="Verdana"/>
                <a:cs typeface="Verdana"/>
              </a:rPr>
              <a:t>Define</a:t>
            </a:r>
            <a:r>
              <a:rPr sz="1500" spc="-270" dirty="0">
                <a:solidFill>
                  <a:srgbClr val="FFFFFF"/>
                </a:solidFill>
                <a:latin typeface="Verdana"/>
                <a:cs typeface="Verdana"/>
              </a:rPr>
              <a:t> </a:t>
            </a:r>
            <a:r>
              <a:rPr sz="1500" spc="-114" dirty="0">
                <a:solidFill>
                  <a:srgbClr val="FFFFFF"/>
                </a:solidFill>
                <a:latin typeface="Verdana"/>
                <a:cs typeface="Verdana"/>
              </a:rPr>
              <a:t>the</a:t>
            </a:r>
            <a:r>
              <a:rPr sz="1500" spc="-265" dirty="0">
                <a:solidFill>
                  <a:srgbClr val="FFFFFF"/>
                </a:solidFill>
                <a:latin typeface="Verdana"/>
                <a:cs typeface="Verdana"/>
              </a:rPr>
              <a:t> </a:t>
            </a:r>
            <a:r>
              <a:rPr sz="1500" spc="-114" dirty="0">
                <a:solidFill>
                  <a:srgbClr val="FFFFFF"/>
                </a:solidFill>
                <a:latin typeface="Verdana"/>
                <a:cs typeface="Verdana"/>
              </a:rPr>
              <a:t>desired</a:t>
            </a:r>
            <a:r>
              <a:rPr sz="1500" spc="-270" dirty="0">
                <a:solidFill>
                  <a:srgbClr val="FFFFFF"/>
                </a:solidFill>
                <a:latin typeface="Verdana"/>
                <a:cs typeface="Verdana"/>
              </a:rPr>
              <a:t> </a:t>
            </a:r>
            <a:r>
              <a:rPr sz="1500" spc="-114" dirty="0">
                <a:solidFill>
                  <a:srgbClr val="FFFFFF"/>
                </a:solidFill>
                <a:latin typeface="Verdana"/>
                <a:cs typeface="Verdana"/>
              </a:rPr>
              <a:t>state</a:t>
            </a:r>
            <a:endParaRPr sz="1500">
              <a:latin typeface="Verdana"/>
              <a:cs typeface="Verdana"/>
            </a:endParaRPr>
          </a:p>
          <a:p>
            <a:pPr marL="97155" marR="6011545" lvl="1" indent="464184">
              <a:lnSpc>
                <a:spcPct val="100000"/>
              </a:lnSpc>
              <a:buFont typeface="Arial"/>
              <a:buChar char="•"/>
              <a:tabLst>
                <a:tab pos="831850" algn="l"/>
                <a:tab pos="832485" algn="l"/>
              </a:tabLst>
            </a:pPr>
            <a:r>
              <a:rPr sz="1500" spc="-135" dirty="0">
                <a:solidFill>
                  <a:srgbClr val="FFFFFF"/>
                </a:solidFill>
                <a:latin typeface="Verdana"/>
                <a:cs typeface="Verdana"/>
              </a:rPr>
              <a:t>Service </a:t>
            </a:r>
            <a:r>
              <a:rPr sz="1500" spc="-120" dirty="0">
                <a:solidFill>
                  <a:srgbClr val="FFFFFF"/>
                </a:solidFill>
                <a:latin typeface="Verdana"/>
                <a:cs typeface="Verdana"/>
              </a:rPr>
              <a:t>is</a:t>
            </a:r>
            <a:r>
              <a:rPr sz="1500" spc="-425" dirty="0">
                <a:solidFill>
                  <a:srgbClr val="FFFFFF"/>
                </a:solidFill>
                <a:latin typeface="Verdana"/>
                <a:cs typeface="Verdana"/>
              </a:rPr>
              <a:t> </a:t>
            </a:r>
            <a:r>
              <a:rPr sz="1500" spc="-120" dirty="0">
                <a:solidFill>
                  <a:srgbClr val="FFFFFF"/>
                </a:solidFill>
                <a:latin typeface="Verdana"/>
                <a:cs typeface="Verdana"/>
              </a:rPr>
              <a:t>load-balanced </a:t>
            </a:r>
            <a:r>
              <a:rPr sz="1500" spc="-120" dirty="0">
                <a:solidFill>
                  <a:srgbClr val="1BB398"/>
                </a:solidFill>
                <a:latin typeface="Verdana"/>
                <a:cs typeface="Verdana"/>
              </a:rPr>
              <a:t> </a:t>
            </a:r>
            <a:r>
              <a:rPr sz="1500" spc="-135" dirty="0">
                <a:solidFill>
                  <a:srgbClr val="1BB398"/>
                </a:solidFill>
                <a:latin typeface="Verdana"/>
                <a:cs typeface="Verdana"/>
              </a:rPr>
              <a:t>Docker</a:t>
            </a:r>
            <a:r>
              <a:rPr sz="1500" spc="-265" dirty="0">
                <a:solidFill>
                  <a:srgbClr val="1BB398"/>
                </a:solidFill>
                <a:latin typeface="Verdana"/>
                <a:cs typeface="Verdana"/>
              </a:rPr>
              <a:t> </a:t>
            </a:r>
            <a:r>
              <a:rPr sz="1500" spc="-220" dirty="0">
                <a:solidFill>
                  <a:srgbClr val="1BB398"/>
                </a:solidFill>
                <a:latin typeface="Verdana"/>
                <a:cs typeface="Verdana"/>
              </a:rPr>
              <a:t>Swarm:</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25" dirty="0">
                <a:solidFill>
                  <a:srgbClr val="1BB398"/>
                </a:solidFill>
                <a:latin typeface="Verdana"/>
                <a:cs typeface="Verdana"/>
              </a:rPr>
              <a:t>Multiple</a:t>
            </a:r>
            <a:r>
              <a:rPr sz="1500" spc="-265"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30" dirty="0">
                <a:solidFill>
                  <a:srgbClr val="1BB398"/>
                </a:solidFill>
                <a:latin typeface="Verdana"/>
                <a:cs typeface="Verdana"/>
              </a:rPr>
              <a:t>daemon</a:t>
            </a:r>
            <a:r>
              <a:rPr sz="1500" spc="-260" dirty="0">
                <a:solidFill>
                  <a:srgbClr val="1BB398"/>
                </a:solidFill>
                <a:latin typeface="Verdana"/>
                <a:cs typeface="Verdana"/>
              </a:rPr>
              <a:t> </a:t>
            </a:r>
            <a:r>
              <a:rPr sz="1500" spc="-140" dirty="0">
                <a:solidFill>
                  <a:srgbClr val="1BB398"/>
                </a:solidFill>
                <a:latin typeface="Verdana"/>
                <a:cs typeface="Verdana"/>
              </a:rPr>
              <a:t>(Master</a:t>
            </a:r>
            <a:r>
              <a:rPr sz="1500" spc="-260" dirty="0">
                <a:solidFill>
                  <a:srgbClr val="1BB398"/>
                </a:solidFill>
                <a:latin typeface="Verdana"/>
                <a:cs typeface="Verdana"/>
              </a:rPr>
              <a:t> </a:t>
            </a:r>
            <a:r>
              <a:rPr sz="1500" spc="-130" dirty="0">
                <a:solidFill>
                  <a:srgbClr val="1BB398"/>
                </a:solidFill>
                <a:latin typeface="Verdana"/>
                <a:cs typeface="Verdana"/>
              </a:rPr>
              <a:t>and</a:t>
            </a:r>
            <a:r>
              <a:rPr sz="1500" spc="-270" dirty="0">
                <a:solidFill>
                  <a:srgbClr val="1BB398"/>
                </a:solidFill>
                <a:latin typeface="Verdana"/>
                <a:cs typeface="Verdana"/>
              </a:rPr>
              <a:t> </a:t>
            </a:r>
            <a:r>
              <a:rPr sz="1500" spc="-150" dirty="0">
                <a:solidFill>
                  <a:srgbClr val="1BB398"/>
                </a:solidFill>
                <a:latin typeface="Verdana"/>
                <a:cs typeface="Verdana"/>
              </a:rPr>
              <a:t>Workers)</a:t>
            </a:r>
            <a:endParaRPr sz="1500">
              <a:latin typeface="Verdana"/>
              <a:cs typeface="Verdana"/>
            </a:endParaRPr>
          </a:p>
          <a:p>
            <a:pPr marL="590550" indent="-281305">
              <a:lnSpc>
                <a:spcPct val="100000"/>
              </a:lnSpc>
              <a:spcBef>
                <a:spcPts val="695"/>
              </a:spcBef>
              <a:buFont typeface="Arial"/>
              <a:buChar char="•"/>
              <a:tabLst>
                <a:tab pos="590550" algn="l"/>
                <a:tab pos="591185" algn="l"/>
              </a:tabLst>
            </a:pPr>
            <a:r>
              <a:rPr sz="1500" spc="-110" dirty="0">
                <a:solidFill>
                  <a:srgbClr val="1BB398"/>
                </a:solidFill>
                <a:latin typeface="Verdana"/>
                <a:cs typeface="Verdana"/>
              </a:rPr>
              <a:t>The</a:t>
            </a:r>
            <a:r>
              <a:rPr sz="1500" spc="-270" dirty="0">
                <a:solidFill>
                  <a:srgbClr val="1BB398"/>
                </a:solidFill>
                <a:latin typeface="Verdana"/>
                <a:cs typeface="Verdana"/>
              </a:rPr>
              <a:t> </a:t>
            </a:r>
            <a:r>
              <a:rPr sz="1500" spc="-130" dirty="0">
                <a:solidFill>
                  <a:srgbClr val="1BB398"/>
                </a:solidFill>
                <a:latin typeface="Verdana"/>
                <a:cs typeface="Verdana"/>
              </a:rPr>
              <a:t>daemons</a:t>
            </a:r>
            <a:r>
              <a:rPr sz="1500" spc="-260" dirty="0">
                <a:solidFill>
                  <a:srgbClr val="1BB398"/>
                </a:solidFill>
                <a:latin typeface="Verdana"/>
                <a:cs typeface="Verdana"/>
              </a:rPr>
              <a:t> </a:t>
            </a:r>
            <a:r>
              <a:rPr sz="1500" spc="-135" dirty="0">
                <a:solidFill>
                  <a:srgbClr val="1BB398"/>
                </a:solidFill>
                <a:latin typeface="Verdana"/>
                <a:cs typeface="Verdana"/>
              </a:rPr>
              <a:t>all</a:t>
            </a:r>
            <a:r>
              <a:rPr sz="1500" spc="-265" dirty="0">
                <a:solidFill>
                  <a:srgbClr val="1BB398"/>
                </a:solidFill>
                <a:latin typeface="Verdana"/>
                <a:cs typeface="Verdana"/>
              </a:rPr>
              <a:t> </a:t>
            </a:r>
            <a:r>
              <a:rPr sz="1500" spc="-114" dirty="0">
                <a:solidFill>
                  <a:srgbClr val="1BB398"/>
                </a:solidFill>
                <a:latin typeface="Verdana"/>
                <a:cs typeface="Verdana"/>
              </a:rPr>
              <a:t>communicate</a:t>
            </a:r>
            <a:r>
              <a:rPr sz="1500" spc="-265" dirty="0">
                <a:solidFill>
                  <a:srgbClr val="1BB398"/>
                </a:solidFill>
                <a:latin typeface="Verdana"/>
                <a:cs typeface="Verdana"/>
              </a:rPr>
              <a:t> </a:t>
            </a:r>
            <a:r>
              <a:rPr sz="1500" spc="-155" dirty="0">
                <a:solidFill>
                  <a:srgbClr val="1BB398"/>
                </a:solidFill>
                <a:latin typeface="Verdana"/>
                <a:cs typeface="Verdana"/>
              </a:rPr>
              <a:t>using</a:t>
            </a:r>
            <a:r>
              <a:rPr sz="1500" spc="-260" dirty="0">
                <a:solidFill>
                  <a:srgbClr val="1BB398"/>
                </a:solidFill>
                <a:latin typeface="Verdana"/>
                <a:cs typeface="Verdana"/>
              </a:rPr>
              <a:t> </a:t>
            </a:r>
            <a:r>
              <a:rPr sz="1500" spc="-114" dirty="0">
                <a:solidFill>
                  <a:srgbClr val="1BB398"/>
                </a:solidFill>
                <a:latin typeface="Verdana"/>
                <a:cs typeface="Verdana"/>
              </a:rPr>
              <a:t>the</a:t>
            </a:r>
            <a:r>
              <a:rPr sz="1500" spc="-265"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175" dirty="0">
                <a:solidFill>
                  <a:srgbClr val="1BB398"/>
                </a:solidFill>
                <a:latin typeface="Verdana"/>
                <a:cs typeface="Verdana"/>
              </a:rPr>
              <a:t>API</a:t>
            </a:r>
            <a:endParaRPr sz="1500">
              <a:latin typeface="Verdana"/>
              <a:cs typeface="Verdana"/>
            </a:endParaRPr>
          </a:p>
          <a:p>
            <a:pPr marL="590550" indent="-281305">
              <a:lnSpc>
                <a:spcPct val="100000"/>
              </a:lnSpc>
              <a:spcBef>
                <a:spcPts val="600"/>
              </a:spcBef>
              <a:buFont typeface="Arial"/>
              <a:buChar char="•"/>
              <a:tabLst>
                <a:tab pos="590550" algn="l"/>
                <a:tab pos="591185" algn="l"/>
              </a:tabLst>
            </a:pPr>
            <a:r>
              <a:rPr sz="1500" spc="-125" dirty="0">
                <a:solidFill>
                  <a:srgbClr val="1BB398"/>
                </a:solidFill>
                <a:latin typeface="Verdana"/>
                <a:cs typeface="Verdana"/>
              </a:rPr>
              <a:t>Supported</a:t>
            </a:r>
            <a:r>
              <a:rPr sz="1500" spc="-270" dirty="0">
                <a:solidFill>
                  <a:srgbClr val="1BB398"/>
                </a:solidFill>
                <a:latin typeface="Verdana"/>
                <a:cs typeface="Verdana"/>
              </a:rPr>
              <a:t> </a:t>
            </a:r>
            <a:r>
              <a:rPr sz="1500" spc="-135" dirty="0">
                <a:solidFill>
                  <a:srgbClr val="1BB398"/>
                </a:solidFill>
                <a:latin typeface="Verdana"/>
                <a:cs typeface="Verdana"/>
              </a:rPr>
              <a:t>in</a:t>
            </a:r>
            <a:r>
              <a:rPr sz="1500" spc="-260" dirty="0">
                <a:solidFill>
                  <a:srgbClr val="1BB398"/>
                </a:solidFill>
                <a:latin typeface="Verdana"/>
                <a:cs typeface="Verdana"/>
              </a:rPr>
              <a:t> </a:t>
            </a:r>
            <a:r>
              <a:rPr sz="1500" spc="-135" dirty="0">
                <a:solidFill>
                  <a:srgbClr val="1BB398"/>
                </a:solidFill>
                <a:latin typeface="Verdana"/>
                <a:cs typeface="Verdana"/>
              </a:rPr>
              <a:t>Docker</a:t>
            </a:r>
            <a:r>
              <a:rPr sz="1500" spc="-260" dirty="0">
                <a:solidFill>
                  <a:srgbClr val="1BB398"/>
                </a:solidFill>
                <a:latin typeface="Verdana"/>
                <a:cs typeface="Verdana"/>
              </a:rPr>
              <a:t> </a:t>
            </a:r>
            <a:r>
              <a:rPr sz="1500" spc="-340" dirty="0">
                <a:solidFill>
                  <a:srgbClr val="1BB398"/>
                </a:solidFill>
                <a:latin typeface="Verdana"/>
                <a:cs typeface="Verdana"/>
              </a:rPr>
              <a:t>1.12</a:t>
            </a:r>
            <a:r>
              <a:rPr sz="1500" spc="-260" dirty="0">
                <a:solidFill>
                  <a:srgbClr val="1BB398"/>
                </a:solidFill>
                <a:latin typeface="Verdana"/>
                <a:cs typeface="Verdana"/>
              </a:rPr>
              <a:t> </a:t>
            </a:r>
            <a:r>
              <a:rPr sz="1500" spc="-130" dirty="0">
                <a:solidFill>
                  <a:srgbClr val="1BB398"/>
                </a:solidFill>
                <a:latin typeface="Verdana"/>
                <a:cs typeface="Verdana"/>
              </a:rPr>
              <a:t>and</a:t>
            </a:r>
            <a:r>
              <a:rPr sz="1500" spc="-270" dirty="0">
                <a:solidFill>
                  <a:srgbClr val="1BB398"/>
                </a:solidFill>
                <a:latin typeface="Verdana"/>
                <a:cs typeface="Verdana"/>
              </a:rPr>
              <a:t> </a:t>
            </a:r>
            <a:r>
              <a:rPr sz="1500" spc="-155" dirty="0">
                <a:solidFill>
                  <a:srgbClr val="1BB398"/>
                </a:solidFill>
                <a:latin typeface="Verdana"/>
                <a:cs typeface="Verdana"/>
              </a:rPr>
              <a:t>higher</a:t>
            </a:r>
            <a:endParaRPr sz="1500">
              <a:latin typeface="Verdana"/>
              <a:cs typeface="Verdana"/>
            </a:endParaRPr>
          </a:p>
        </p:txBody>
      </p:sp>
    </p:spTree>
    <p:extLst>
      <p:ext uri="{BB962C8B-B14F-4D97-AF65-F5344CB8AC3E}">
        <p14:creationId xmlns:p14="http://schemas.microsoft.com/office/powerpoint/2010/main" val="76311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15"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7"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pic>
        <p:nvPicPr>
          <p:cNvPr id="8"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064" y="6062472"/>
            <a:ext cx="1813560" cy="408432"/>
          </a:xfrm>
          <a:prstGeom prst="rect">
            <a:avLst/>
          </a:prstGeom>
        </p:spPr>
      </p:pic>
      <p:pic>
        <p:nvPicPr>
          <p:cNvPr id="9"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10"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3920" y="2182368"/>
            <a:ext cx="670560" cy="649224"/>
          </a:xfrm>
          <a:prstGeom prst="rect">
            <a:avLst/>
          </a:prstGeom>
        </p:spPr>
      </p:pic>
      <p:pic>
        <p:nvPicPr>
          <p:cNvPr id="11"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3920" y="2182368"/>
            <a:ext cx="670560" cy="649224"/>
          </a:xfrm>
          <a:prstGeom prst="rect">
            <a:avLst/>
          </a:prstGeom>
        </p:spPr>
      </p:pic>
      <p:sp>
        <p:nvSpPr>
          <p:cNvPr id="16" name="text 1"/>
          <p:cNvSpPr txBox="1"/>
          <p:nvPr/>
        </p:nvSpPr>
        <p:spPr>
          <a:xfrm>
            <a:off x="2289387" y="3271393"/>
            <a:ext cx="5605159" cy="822046"/>
          </a:xfrm>
          <a:prstGeom prst="rect">
            <a:avLst/>
          </a:prstGeom>
        </p:spPr>
        <p:txBody>
          <a:bodyPr vert="horz" wrap="none" lIns="0" tIns="0" rIns="0" bIns="0" rtlCol="0">
            <a:spAutoFit/>
          </a:bodyPr>
          <a:lstStyle/>
          <a:p>
            <a:pPr marL="0">
              <a:lnSpc>
                <a:spcPct val="100000"/>
              </a:lnSpc>
            </a:pPr>
            <a:r>
              <a:rPr sz="5410" spc="10" dirty="0">
                <a:solidFill>
                  <a:srgbClr val="FFFFFF"/>
                </a:solidFill>
                <a:latin typeface="Arial"/>
                <a:cs typeface="Arial"/>
              </a:rPr>
              <a:t>Docker Deep Dive</a:t>
            </a:r>
            <a:endParaRPr sz="5400">
              <a:latin typeface="Arial"/>
              <a:cs typeface="Arial"/>
            </a:endParaRPr>
          </a:p>
        </p:txBody>
      </p:sp>
      <p:pic>
        <p:nvPicPr>
          <p:cNvPr id="1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2768" y="4928616"/>
            <a:ext cx="6912864" cy="853440"/>
          </a:xfrm>
          <a:prstGeom prst="rect">
            <a:avLst/>
          </a:prstGeom>
        </p:spPr>
      </p:pic>
      <p:pic>
        <p:nvPicPr>
          <p:cNvPr id="13"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17392" y="5020056"/>
            <a:ext cx="3023615" cy="771144"/>
          </a:xfrm>
          <a:prstGeom prst="rect">
            <a:avLst/>
          </a:prstGeom>
        </p:spPr>
      </p:pic>
      <p:pic>
        <p:nvPicPr>
          <p:cNvPr id="14"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5440" y="4946994"/>
            <a:ext cx="6827520" cy="766952"/>
          </a:xfrm>
          <a:prstGeom prst="rect">
            <a:avLst/>
          </a:prstGeom>
        </p:spPr>
      </p:pic>
      <p:sp>
        <p:nvSpPr>
          <p:cNvPr id="17" name="text 1"/>
          <p:cNvSpPr txBox="1"/>
          <p:nvPr/>
        </p:nvSpPr>
        <p:spPr>
          <a:xfrm>
            <a:off x="3757507" y="5102225"/>
            <a:ext cx="2597022" cy="368503"/>
          </a:xfrm>
          <a:prstGeom prst="rect">
            <a:avLst/>
          </a:prstGeom>
        </p:spPr>
        <p:txBody>
          <a:bodyPr vert="horz" wrap="none" lIns="0" tIns="0" rIns="0" bIns="0" rtlCol="0">
            <a:spAutoFit/>
          </a:bodyPr>
          <a:lstStyle/>
          <a:p>
            <a:pPr marL="0">
              <a:lnSpc>
                <a:spcPct val="100000"/>
              </a:lnSpc>
            </a:pPr>
            <a:r>
              <a:rPr sz="2360" spc="10" dirty="0">
                <a:solidFill>
                  <a:srgbClr val="FFFFFF"/>
                </a:solidFill>
                <a:latin typeface="Arial"/>
                <a:cs typeface="Arial"/>
              </a:rPr>
              <a:t>The Docker Engine</a:t>
            </a:r>
            <a:endParaRPr sz="2300">
              <a:latin typeface="Arial"/>
              <a:cs typeface="Arial"/>
            </a:endParaRPr>
          </a:p>
        </p:txBody>
      </p:sp>
    </p:spTree>
    <p:extLst>
      <p:ext uri="{BB962C8B-B14F-4D97-AF65-F5344CB8AC3E}">
        <p14:creationId xmlns:p14="http://schemas.microsoft.com/office/powerpoint/2010/main" val="3764493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1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1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1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1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2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1928641" cy="297638"/>
          </a:xfrm>
          <a:prstGeom prst="rect">
            <a:avLst/>
          </a:prstGeom>
        </p:spPr>
        <p:txBody>
          <a:bodyPr vert="horz" wrap="none" lIns="0" tIns="0" rIns="0" bIns="0" rtlCol="0">
            <a:spAutoFit/>
          </a:bodyPr>
          <a:lstStyle/>
          <a:p>
            <a:pPr marL="0">
              <a:lnSpc>
                <a:spcPct val="100000"/>
              </a:lnSpc>
            </a:pPr>
            <a:r>
              <a:rPr sz="2040" spc="10" dirty="0">
                <a:solidFill>
                  <a:srgbClr val="FFFFFF"/>
                </a:solidFill>
                <a:latin typeface="Arial"/>
                <a:cs typeface="Arial"/>
              </a:rPr>
              <a:t>Under The Hood</a:t>
            </a:r>
            <a:endParaRPr sz="2000">
              <a:latin typeface="Arial"/>
              <a:cs typeface="Arial"/>
            </a:endParaRPr>
          </a:p>
        </p:txBody>
      </p:sp>
      <p:pic>
        <p:nvPicPr>
          <p:cNvPr id="2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2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6431280" cy="3026664"/>
          </a:xfrm>
          <a:prstGeom prst="rect">
            <a:avLst/>
          </a:prstGeom>
        </p:spPr>
      </p:pic>
      <p:pic>
        <p:nvPicPr>
          <p:cNvPr id="2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095309"/>
            <a:ext cx="1241450"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Docker engine :</a:t>
            </a:r>
            <a:endParaRPr sz="13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68088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Modular</a:t>
            </a:r>
            <a:endParaRPr sz="1300">
              <a:latin typeface="Arial"/>
              <a:cs typeface="Arial"/>
            </a:endParaRPr>
          </a:p>
        </p:txBody>
      </p:sp>
      <p:sp>
        <p:nvSpPr>
          <p:cNvPr id="7" name="text 1"/>
          <p:cNvSpPr txBox="1"/>
          <p:nvPr/>
        </p:nvSpPr>
        <p:spPr>
          <a:xfrm>
            <a:off x="1943514" y="2415349"/>
            <a:ext cx="764838"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in design:</a:t>
            </a:r>
            <a:endParaRPr sz="1300">
              <a:latin typeface="Arial"/>
              <a:cs typeface="Arial"/>
            </a:endParaRPr>
          </a:p>
        </p:txBody>
      </p:sp>
      <p:sp>
        <p:nvSpPr>
          <p:cNvPr id="8" name="text 1"/>
          <p:cNvSpPr txBox="1"/>
          <p:nvPr/>
        </p:nvSpPr>
        <p:spPr>
          <a:xfrm>
            <a:off x="1231979" y="2720149"/>
            <a:ext cx="66675" cy="212598"/>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p:txBody>
      </p:sp>
      <p:sp>
        <p:nvSpPr>
          <p:cNvPr id="9" name="text 1"/>
          <p:cNvSpPr txBox="1"/>
          <p:nvPr/>
        </p:nvSpPr>
        <p:spPr>
          <a:xfrm>
            <a:off x="1502912" y="2720149"/>
            <a:ext cx="1782660" cy="212598"/>
          </a:xfrm>
          <a:prstGeom prst="rect">
            <a:avLst/>
          </a:prstGeom>
        </p:spPr>
        <p:txBody>
          <a:bodyPr vert="horz" wrap="none" lIns="0" tIns="0" rIns="0" bIns="0" rtlCol="0">
            <a:spAutoFit/>
          </a:bodyPr>
          <a:lstStyle/>
          <a:p>
            <a:pPr marL="0">
              <a:lnSpc>
                <a:spcPct val="100000"/>
              </a:lnSpc>
            </a:pPr>
            <a:r>
              <a:rPr sz="1379" spc="10" dirty="0">
                <a:solidFill>
                  <a:srgbClr val="FFFFFF"/>
                </a:solidFill>
                <a:latin typeface="Arial"/>
                <a:cs typeface="Arial"/>
              </a:rPr>
              <a:t>Batteries included but</a:t>
            </a:r>
            <a:endParaRPr sz="1300">
              <a:latin typeface="Arial"/>
              <a:cs typeface="Arial"/>
            </a:endParaRPr>
          </a:p>
        </p:txBody>
      </p:sp>
      <p:sp>
        <p:nvSpPr>
          <p:cNvPr id="10" name="text 1"/>
          <p:cNvSpPr txBox="1"/>
          <p:nvPr/>
        </p:nvSpPr>
        <p:spPr>
          <a:xfrm>
            <a:off x="3285764" y="2720149"/>
            <a:ext cx="970062" cy="212598"/>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replaceable</a:t>
            </a:r>
            <a:endParaRPr sz="1400">
              <a:latin typeface="Arial"/>
              <a:cs typeface="Arial"/>
            </a:endParaRPr>
          </a:p>
        </p:txBody>
      </p:sp>
      <p:sp>
        <p:nvSpPr>
          <p:cNvPr id="11" name="text 1"/>
          <p:cNvSpPr txBox="1"/>
          <p:nvPr/>
        </p:nvSpPr>
        <p:spPr>
          <a:xfrm>
            <a:off x="980011" y="29487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2" name="text 1"/>
          <p:cNvSpPr txBox="1"/>
          <p:nvPr/>
        </p:nvSpPr>
        <p:spPr>
          <a:xfrm>
            <a:off x="1261105" y="2948749"/>
            <a:ext cx="4742370"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Based on an open-standards outline by the Open Container</a:t>
            </a:r>
            <a:endParaRPr sz="1300">
              <a:latin typeface="Arial"/>
              <a:cs typeface="Arial"/>
            </a:endParaRPr>
          </a:p>
        </p:txBody>
      </p:sp>
      <p:sp>
        <p:nvSpPr>
          <p:cNvPr id="13" name="text 1"/>
          <p:cNvSpPr txBox="1"/>
          <p:nvPr/>
        </p:nvSpPr>
        <p:spPr>
          <a:xfrm>
            <a:off x="6003667" y="2948749"/>
            <a:ext cx="699021"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Initiative</a:t>
            </a:r>
            <a:endParaRPr sz="1400">
              <a:latin typeface="Arial"/>
              <a:cs typeface="Arial"/>
            </a:endParaRPr>
          </a:p>
        </p:txBody>
      </p:sp>
      <p:sp>
        <p:nvSpPr>
          <p:cNvPr id="14" name="text 1"/>
          <p:cNvSpPr txBox="1"/>
          <p:nvPr/>
        </p:nvSpPr>
        <p:spPr>
          <a:xfrm>
            <a:off x="980011" y="32535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5" name="text 1"/>
          <p:cNvSpPr txBox="1"/>
          <p:nvPr/>
        </p:nvSpPr>
        <p:spPr>
          <a:xfrm>
            <a:off x="1261105" y="3253549"/>
            <a:ext cx="841057"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major</a:t>
            </a:r>
            <a:endParaRPr sz="1300">
              <a:latin typeface="Arial"/>
              <a:cs typeface="Arial"/>
            </a:endParaRPr>
          </a:p>
        </p:txBody>
      </p:sp>
      <p:sp>
        <p:nvSpPr>
          <p:cNvPr id="26" name="text 1"/>
          <p:cNvSpPr txBox="1"/>
          <p:nvPr/>
        </p:nvSpPr>
        <p:spPr>
          <a:xfrm>
            <a:off x="2102543" y="3253549"/>
            <a:ext cx="1103719"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components:</a:t>
            </a:r>
            <a:endParaRPr sz="1400">
              <a:latin typeface="Arial"/>
              <a:cs typeface="Arial"/>
            </a:endParaRPr>
          </a:p>
        </p:txBody>
      </p:sp>
      <p:sp>
        <p:nvSpPr>
          <p:cNvPr id="27" name="text 1"/>
          <p:cNvSpPr txBox="1"/>
          <p:nvPr/>
        </p:nvSpPr>
        <p:spPr>
          <a:xfrm>
            <a:off x="1231979" y="3570541"/>
            <a:ext cx="66675" cy="441198"/>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p:txBody>
      </p:sp>
      <p:sp>
        <p:nvSpPr>
          <p:cNvPr id="28" name="text 1"/>
          <p:cNvSpPr txBox="1"/>
          <p:nvPr/>
        </p:nvSpPr>
        <p:spPr>
          <a:xfrm>
            <a:off x="1502912" y="3570541"/>
            <a:ext cx="603427" cy="441198"/>
          </a:xfrm>
          <a:prstGeom prst="rect">
            <a:avLst/>
          </a:prstGeom>
        </p:spPr>
        <p:txBody>
          <a:bodyPr vert="horz" wrap="none" lIns="0" tIns="0" rIns="0" bIns="0" rtlCol="0">
            <a:spAutoFit/>
          </a:bodyPr>
          <a:lstStyle/>
          <a:p>
            <a:pPr marL="0">
              <a:lnSpc>
                <a:spcPct val="100000"/>
              </a:lnSpc>
            </a:pPr>
            <a:r>
              <a:rPr sz="1440" spc="10" dirty="0">
                <a:solidFill>
                  <a:srgbClr val="FFFFFF"/>
                </a:solidFill>
                <a:latin typeface="Arial"/>
                <a:cs typeface="Arial"/>
              </a:rPr>
              <a:t>Docker</a:t>
            </a:r>
            <a:endParaRPr sz="1400">
              <a:latin typeface="Arial"/>
              <a:cs typeface="Arial"/>
            </a:endParaRPr>
          </a:p>
          <a:p>
            <a:pPr marL="0">
              <a:lnSpc>
                <a:spcPct val="100000"/>
              </a:lnSpc>
            </a:pPr>
            <a:r>
              <a:rPr sz="1440" spc="10" dirty="0">
                <a:solidFill>
                  <a:srgbClr val="FFFFFF"/>
                </a:solidFill>
                <a:latin typeface="Arial"/>
                <a:cs typeface="Arial"/>
              </a:rPr>
              <a:t>Docker</a:t>
            </a:r>
            <a:endParaRPr sz="1400">
              <a:latin typeface="Arial"/>
              <a:cs typeface="Arial"/>
            </a:endParaRPr>
          </a:p>
        </p:txBody>
      </p:sp>
      <p:sp>
        <p:nvSpPr>
          <p:cNvPr id="29" name="text 1"/>
          <p:cNvSpPr txBox="1"/>
          <p:nvPr/>
        </p:nvSpPr>
        <p:spPr>
          <a:xfrm>
            <a:off x="2107483" y="3570541"/>
            <a:ext cx="704011" cy="441198"/>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client</a:t>
            </a:r>
            <a:endParaRPr sz="1500">
              <a:latin typeface="Arial"/>
              <a:cs typeface="Arial"/>
            </a:endParaRPr>
          </a:p>
          <a:p>
            <a:pPr marL="0">
              <a:lnSpc>
                <a:spcPct val="100000"/>
              </a:lnSpc>
            </a:pPr>
            <a:r>
              <a:rPr sz="1440" spc="10" dirty="0">
                <a:solidFill>
                  <a:srgbClr val="FFFFFF"/>
                </a:solidFill>
                <a:latin typeface="Arial"/>
                <a:cs typeface="Arial"/>
              </a:rPr>
              <a:t>daemon</a:t>
            </a:r>
            <a:endParaRPr sz="1400">
              <a:latin typeface="Arial"/>
              <a:cs typeface="Arial"/>
            </a:endParaRPr>
          </a:p>
        </p:txBody>
      </p:sp>
      <p:sp>
        <p:nvSpPr>
          <p:cNvPr id="30" name="text 1"/>
          <p:cNvSpPr txBox="1"/>
          <p:nvPr/>
        </p:nvSpPr>
        <p:spPr>
          <a:xfrm>
            <a:off x="1231979" y="4050729"/>
            <a:ext cx="57785" cy="373228"/>
          </a:xfrm>
          <a:prstGeom prst="rect">
            <a:avLst/>
          </a:prstGeom>
        </p:spPr>
        <p:txBody>
          <a:bodyPr vert="horz" wrap="none" lIns="0" tIns="0" rIns="0" bIns="0" rtlCol="0">
            <a:spAutoFit/>
          </a:bodyPr>
          <a:lstStyle/>
          <a:p>
            <a:pPr marL="0">
              <a:lnSpc>
                <a:spcPct val="100000"/>
              </a:lnSpc>
            </a:pPr>
            <a:r>
              <a:rPr sz="1270" spc="10" dirty="0">
                <a:solidFill>
                  <a:srgbClr val="FFFFFF"/>
                </a:solidFill>
                <a:latin typeface="Arial"/>
                <a:cs typeface="Arial"/>
              </a:rPr>
              <a:t>•</a:t>
            </a:r>
            <a:endParaRPr sz="1200">
              <a:latin typeface="Arial"/>
              <a:cs typeface="Arial"/>
            </a:endParaRPr>
          </a:p>
          <a:p>
            <a:pPr marL="0">
              <a:lnSpc>
                <a:spcPct val="100000"/>
              </a:lnSpc>
            </a:pPr>
            <a:r>
              <a:rPr sz="1270" spc="10" dirty="0">
                <a:solidFill>
                  <a:srgbClr val="FFFFFF"/>
                </a:solidFill>
                <a:latin typeface="Arial"/>
                <a:cs typeface="Arial"/>
              </a:rPr>
              <a:t>•</a:t>
            </a:r>
            <a:endParaRPr sz="1200">
              <a:latin typeface="Arial"/>
              <a:cs typeface="Arial"/>
            </a:endParaRPr>
          </a:p>
        </p:txBody>
      </p:sp>
      <p:sp>
        <p:nvSpPr>
          <p:cNvPr id="31" name="text 1"/>
          <p:cNvSpPr txBox="1"/>
          <p:nvPr/>
        </p:nvSpPr>
        <p:spPr>
          <a:xfrm>
            <a:off x="1502912" y="4050729"/>
            <a:ext cx="983352" cy="373228"/>
          </a:xfrm>
          <a:prstGeom prst="rect">
            <a:avLst/>
          </a:prstGeom>
        </p:spPr>
        <p:txBody>
          <a:bodyPr vert="horz" wrap="none" lIns="0" tIns="0" rIns="0" bIns="0" rtlCol="0">
            <a:spAutoFit/>
          </a:bodyPr>
          <a:lstStyle/>
          <a:p>
            <a:pPr marL="0">
              <a:lnSpc>
                <a:spcPct val="100000"/>
              </a:lnSpc>
            </a:pPr>
            <a:r>
              <a:rPr sz="1300" spc="10" dirty="0">
                <a:solidFill>
                  <a:srgbClr val="1BB398"/>
                </a:solidFill>
                <a:latin typeface="Arial"/>
                <a:cs typeface="Arial"/>
              </a:rPr>
              <a:t>containerd</a:t>
            </a:r>
            <a:endParaRPr sz="1300">
              <a:latin typeface="Arial"/>
              <a:cs typeface="Arial"/>
            </a:endParaRPr>
          </a:p>
          <a:p>
            <a:pPr marL="0">
              <a:lnSpc>
                <a:spcPct val="100000"/>
              </a:lnSpc>
            </a:pPr>
            <a:r>
              <a:rPr sz="1300" spc="10" dirty="0">
                <a:solidFill>
                  <a:srgbClr val="1BB398"/>
                </a:solidFill>
                <a:latin typeface="Arial"/>
                <a:cs typeface="Arial"/>
              </a:rPr>
              <a:t>runc</a:t>
            </a:r>
            <a:endParaRPr sz="1300">
              <a:latin typeface="Arial"/>
              <a:cs typeface="Arial"/>
            </a:endParaRPr>
          </a:p>
        </p:txBody>
      </p:sp>
      <p:sp>
        <p:nvSpPr>
          <p:cNvPr id="32" name="text 1"/>
          <p:cNvSpPr txBox="1"/>
          <p:nvPr/>
        </p:nvSpPr>
        <p:spPr>
          <a:xfrm>
            <a:off x="980011" y="4420934"/>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33" name="text 1"/>
          <p:cNvSpPr txBox="1"/>
          <p:nvPr/>
        </p:nvSpPr>
        <p:spPr>
          <a:xfrm>
            <a:off x="1261105" y="4420934"/>
            <a:ext cx="2532145"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components work together</a:t>
            </a:r>
            <a:endParaRPr sz="1300">
              <a:latin typeface="Arial"/>
              <a:cs typeface="Arial"/>
            </a:endParaRPr>
          </a:p>
        </p:txBody>
      </p:sp>
      <p:sp>
        <p:nvSpPr>
          <p:cNvPr id="34" name="text 1"/>
          <p:cNvSpPr txBox="1"/>
          <p:nvPr/>
        </p:nvSpPr>
        <p:spPr>
          <a:xfrm>
            <a:off x="3793631" y="4420934"/>
            <a:ext cx="2276688"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to create and run containers</a:t>
            </a:r>
            <a:endParaRPr sz="1300">
              <a:latin typeface="Arial"/>
              <a:cs typeface="Arial"/>
            </a:endParaRPr>
          </a:p>
        </p:txBody>
      </p:sp>
    </p:spTree>
    <p:extLst>
      <p:ext uri="{BB962C8B-B14F-4D97-AF65-F5344CB8AC3E}">
        <p14:creationId xmlns:p14="http://schemas.microsoft.com/office/powerpoint/2010/main" val="236628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2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2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2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3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2746450" cy="297638"/>
          </a:xfrm>
          <a:prstGeom prst="rect">
            <a:avLst/>
          </a:prstGeom>
        </p:spPr>
        <p:txBody>
          <a:bodyPr vert="horz" wrap="none" lIns="0" tIns="0" rIns="0" bIns="0" rtlCol="0">
            <a:spAutoFit/>
          </a:bodyPr>
          <a:lstStyle/>
          <a:p>
            <a:pPr marL="0">
              <a:lnSpc>
                <a:spcPct val="100000"/>
              </a:lnSpc>
            </a:pPr>
            <a:r>
              <a:rPr sz="2040" spc="10" dirty="0">
                <a:solidFill>
                  <a:srgbClr val="FFFFFF"/>
                </a:solidFill>
                <a:latin typeface="Arial"/>
                <a:cs typeface="Arial"/>
              </a:rPr>
              <a:t>Under The Hood (cont.)</a:t>
            </a:r>
            <a:endParaRPr sz="2000">
              <a:latin typeface="Arial"/>
              <a:cs typeface="Arial"/>
            </a:endParaRPr>
          </a:p>
        </p:txBody>
      </p:sp>
      <p:pic>
        <p:nvPicPr>
          <p:cNvPr id="3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3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pic>
        <p:nvPicPr>
          <p:cNvPr id="3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8880" y="2447544"/>
            <a:ext cx="5181600" cy="3048000"/>
          </a:xfrm>
          <a:prstGeom prst="rect">
            <a:avLst/>
          </a:prstGeom>
        </p:spPr>
      </p:pic>
    </p:spTree>
    <p:extLst>
      <p:ext uri="{BB962C8B-B14F-4D97-AF65-F5344CB8AC3E}">
        <p14:creationId xmlns:p14="http://schemas.microsoft.com/office/powerpoint/2010/main" val="70743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3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3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3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3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4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402916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A Brief History of the Docker Engine</a:t>
            </a:r>
            <a:endParaRPr sz="1900">
              <a:latin typeface="Arial"/>
              <a:cs typeface="Arial"/>
            </a:endParaRPr>
          </a:p>
        </p:txBody>
      </p:sp>
      <p:pic>
        <p:nvPicPr>
          <p:cNvPr id="4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4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3258312" cy="3916680"/>
          </a:xfrm>
          <a:prstGeom prst="rect">
            <a:avLst/>
          </a:prstGeom>
        </p:spPr>
      </p:pic>
      <p:pic>
        <p:nvPicPr>
          <p:cNvPr id="4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095309"/>
            <a:ext cx="2100681"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first release of Docker</a:t>
            </a:r>
            <a:endParaRPr sz="13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94943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Docker</a:t>
            </a:r>
            <a:endParaRPr sz="1300">
              <a:latin typeface="Arial"/>
              <a:cs typeface="Arial"/>
            </a:endParaRPr>
          </a:p>
        </p:txBody>
      </p:sp>
      <p:sp>
        <p:nvSpPr>
          <p:cNvPr id="7" name="text 1"/>
          <p:cNvSpPr txBox="1"/>
          <p:nvPr/>
        </p:nvSpPr>
        <p:spPr>
          <a:xfrm>
            <a:off x="2210919" y="2415349"/>
            <a:ext cx="705287"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daemon</a:t>
            </a:r>
            <a:endParaRPr sz="1500">
              <a:latin typeface="Arial"/>
              <a:cs typeface="Arial"/>
            </a:endParaRPr>
          </a:p>
        </p:txBody>
      </p:sp>
      <p:sp>
        <p:nvSpPr>
          <p:cNvPr id="8" name="text 1"/>
          <p:cNvSpPr txBox="1"/>
          <p:nvPr/>
        </p:nvSpPr>
        <p:spPr>
          <a:xfrm>
            <a:off x="1231979" y="2720149"/>
            <a:ext cx="66675" cy="1812798"/>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p:txBody>
      </p:sp>
      <p:sp>
        <p:nvSpPr>
          <p:cNvPr id="9" name="text 1"/>
          <p:cNvSpPr txBox="1"/>
          <p:nvPr/>
        </p:nvSpPr>
        <p:spPr>
          <a:xfrm>
            <a:off x="1502912" y="2720149"/>
            <a:ext cx="603427" cy="441198"/>
          </a:xfrm>
          <a:prstGeom prst="rect">
            <a:avLst/>
          </a:prstGeom>
        </p:spPr>
        <p:txBody>
          <a:bodyPr vert="horz" wrap="none" lIns="0" tIns="0" rIns="0" bIns="0" rtlCol="0">
            <a:spAutoFit/>
          </a:bodyPr>
          <a:lstStyle/>
          <a:p>
            <a:pPr marL="0">
              <a:lnSpc>
                <a:spcPct val="100000"/>
              </a:lnSpc>
            </a:pPr>
            <a:r>
              <a:rPr sz="1440" spc="10" dirty="0">
                <a:solidFill>
                  <a:srgbClr val="FFFFFF"/>
                </a:solidFill>
                <a:latin typeface="Arial"/>
                <a:cs typeface="Arial"/>
              </a:rPr>
              <a:t>Docker</a:t>
            </a:r>
            <a:endParaRPr sz="1400">
              <a:latin typeface="Arial"/>
              <a:cs typeface="Arial"/>
            </a:endParaRPr>
          </a:p>
          <a:p>
            <a:pPr marL="0">
              <a:lnSpc>
                <a:spcPct val="100000"/>
              </a:lnSpc>
            </a:pPr>
            <a:r>
              <a:rPr sz="1440" spc="10" dirty="0">
                <a:solidFill>
                  <a:srgbClr val="FFFFFF"/>
                </a:solidFill>
                <a:latin typeface="Arial"/>
                <a:cs typeface="Arial"/>
              </a:rPr>
              <a:t>Docker</a:t>
            </a:r>
            <a:endParaRPr sz="1400">
              <a:latin typeface="Arial"/>
              <a:cs typeface="Arial"/>
            </a:endParaRPr>
          </a:p>
        </p:txBody>
      </p:sp>
      <p:sp>
        <p:nvSpPr>
          <p:cNvPr id="10" name="text 1"/>
          <p:cNvSpPr txBox="1"/>
          <p:nvPr/>
        </p:nvSpPr>
        <p:spPr>
          <a:xfrm>
            <a:off x="1502912" y="2720149"/>
            <a:ext cx="1383448" cy="669798"/>
          </a:xfrm>
          <a:prstGeom prst="rect">
            <a:avLst/>
          </a:prstGeom>
        </p:spPr>
        <p:txBody>
          <a:bodyPr vert="horz" wrap="none" lIns="0" tIns="0" rIns="0" bIns="0" rtlCol="0">
            <a:spAutoFit/>
          </a:bodyPr>
          <a:lstStyle/>
          <a:p>
            <a:pPr marL="604570">
              <a:lnSpc>
                <a:spcPct val="100000"/>
              </a:lnSpc>
            </a:pPr>
            <a:r>
              <a:rPr sz="1500" spc="10" dirty="0">
                <a:solidFill>
                  <a:srgbClr val="FFFFFF"/>
                </a:solidFill>
                <a:latin typeface="Arial"/>
                <a:cs typeface="Arial"/>
              </a:rPr>
              <a:t>client</a:t>
            </a:r>
            <a:endParaRPr sz="1500">
              <a:latin typeface="Arial"/>
              <a:cs typeface="Arial"/>
            </a:endParaRPr>
          </a:p>
          <a:p>
            <a:pPr marL="604570">
              <a:lnSpc>
                <a:spcPct val="100000"/>
              </a:lnSpc>
            </a:pPr>
            <a:r>
              <a:rPr sz="1500" spc="10" dirty="0">
                <a:solidFill>
                  <a:srgbClr val="FFFFFF"/>
                </a:solidFill>
                <a:latin typeface="Arial"/>
                <a:cs typeface="Arial"/>
              </a:rPr>
              <a:t>daemon</a:t>
            </a:r>
            <a:endParaRPr sz="1500">
              <a:latin typeface="Arial"/>
              <a:cs typeface="Arial"/>
            </a:endParaRPr>
          </a:p>
          <a:p>
            <a:pPr marL="0">
              <a:lnSpc>
                <a:spcPct val="100000"/>
              </a:lnSpc>
            </a:pPr>
            <a:r>
              <a:rPr sz="1379" spc="10" dirty="0">
                <a:solidFill>
                  <a:srgbClr val="FFFFFF"/>
                </a:solidFill>
                <a:latin typeface="Arial"/>
                <a:cs typeface="Arial"/>
              </a:rPr>
              <a:t>Monolithic binary</a:t>
            </a:r>
            <a:endParaRPr sz="1300">
              <a:latin typeface="Arial"/>
              <a:cs typeface="Arial"/>
            </a:endParaRPr>
          </a:p>
        </p:txBody>
      </p:sp>
      <p:sp>
        <p:nvSpPr>
          <p:cNvPr id="11" name="text 1"/>
          <p:cNvSpPr txBox="1"/>
          <p:nvPr/>
        </p:nvSpPr>
        <p:spPr>
          <a:xfrm>
            <a:off x="1261105" y="3405949"/>
            <a:ext cx="1735022" cy="1355598"/>
          </a:xfrm>
          <a:prstGeom prst="rect">
            <a:avLst/>
          </a:prstGeom>
        </p:spPr>
        <p:txBody>
          <a:bodyPr vert="horz" wrap="none" lIns="0" tIns="0" rIns="0" bIns="0" rtlCol="0">
            <a:spAutoFit/>
          </a:bodyPr>
          <a:lstStyle/>
          <a:p>
            <a:pPr marL="241807">
              <a:lnSpc>
                <a:spcPct val="100000"/>
              </a:lnSpc>
            </a:pPr>
            <a:r>
              <a:rPr sz="1500" spc="10" dirty="0">
                <a:solidFill>
                  <a:srgbClr val="FFFFFF"/>
                </a:solidFill>
                <a:latin typeface="Arial"/>
                <a:cs typeface="Arial"/>
              </a:rPr>
              <a:t>Docker client</a:t>
            </a:r>
            <a:endParaRPr sz="1500">
              <a:latin typeface="Arial"/>
              <a:cs typeface="Arial"/>
            </a:endParaRPr>
          </a:p>
          <a:p>
            <a:pPr marL="241807">
              <a:lnSpc>
                <a:spcPct val="100000"/>
              </a:lnSpc>
            </a:pPr>
            <a:r>
              <a:rPr sz="1500" spc="10" dirty="0">
                <a:solidFill>
                  <a:srgbClr val="FFFFFF"/>
                </a:solidFill>
                <a:latin typeface="Arial"/>
                <a:cs typeface="Arial"/>
              </a:rPr>
              <a:t>Docker API</a:t>
            </a:r>
            <a:endParaRPr sz="1500">
              <a:latin typeface="Arial"/>
              <a:cs typeface="Arial"/>
            </a:endParaRPr>
          </a:p>
          <a:p>
            <a:pPr marL="241807">
              <a:lnSpc>
                <a:spcPct val="100000"/>
              </a:lnSpc>
            </a:pPr>
            <a:r>
              <a:rPr sz="1440" spc="10" dirty="0">
                <a:solidFill>
                  <a:srgbClr val="FFFFFF"/>
                </a:solidFill>
                <a:latin typeface="Arial"/>
                <a:cs typeface="Arial"/>
              </a:rPr>
              <a:t>Container runtime</a:t>
            </a:r>
            <a:endParaRPr sz="1400">
              <a:latin typeface="Arial"/>
              <a:cs typeface="Arial"/>
            </a:endParaRPr>
          </a:p>
          <a:p>
            <a:pPr marL="241807">
              <a:lnSpc>
                <a:spcPct val="100000"/>
              </a:lnSpc>
            </a:pPr>
            <a:r>
              <a:rPr sz="1500" spc="10" dirty="0">
                <a:solidFill>
                  <a:srgbClr val="FFFFFF"/>
                </a:solidFill>
                <a:latin typeface="Arial"/>
                <a:cs typeface="Arial"/>
              </a:rPr>
              <a:t>Image builds</a:t>
            </a:r>
            <a:endParaRPr sz="1500">
              <a:latin typeface="Arial"/>
              <a:cs typeface="Arial"/>
            </a:endParaRPr>
          </a:p>
          <a:p>
            <a:pPr marL="241807">
              <a:lnSpc>
                <a:spcPct val="100000"/>
              </a:lnSpc>
            </a:pPr>
            <a:r>
              <a:rPr sz="1500" spc="10" dirty="0">
                <a:solidFill>
                  <a:srgbClr val="FFFFFF"/>
                </a:solidFill>
                <a:latin typeface="Arial"/>
                <a:cs typeface="Arial"/>
              </a:rPr>
              <a:t>Much more...</a:t>
            </a:r>
            <a:endParaRPr sz="1500">
              <a:latin typeface="Arial"/>
              <a:cs typeface="Arial"/>
            </a:endParaRPr>
          </a:p>
          <a:p>
            <a:pPr marL="0">
              <a:lnSpc>
                <a:spcPct val="100000"/>
              </a:lnSpc>
            </a:pPr>
            <a:r>
              <a:rPr sz="1500" spc="10" dirty="0">
                <a:solidFill>
                  <a:srgbClr val="1BB398"/>
                </a:solidFill>
                <a:latin typeface="Arial"/>
                <a:cs typeface="Arial"/>
              </a:rPr>
              <a:t>LXC</a:t>
            </a:r>
            <a:endParaRPr sz="1500">
              <a:latin typeface="Arial"/>
              <a:cs typeface="Arial"/>
            </a:endParaRPr>
          </a:p>
        </p:txBody>
      </p:sp>
      <p:sp>
        <p:nvSpPr>
          <p:cNvPr id="12" name="text 1"/>
          <p:cNvSpPr txBox="1"/>
          <p:nvPr/>
        </p:nvSpPr>
        <p:spPr>
          <a:xfrm>
            <a:off x="980011" y="4548950"/>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3" name="text 1"/>
          <p:cNvSpPr txBox="1"/>
          <p:nvPr/>
        </p:nvSpPr>
        <p:spPr>
          <a:xfrm>
            <a:off x="1231979" y="4853750"/>
            <a:ext cx="66675" cy="669798"/>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p:txBody>
      </p:sp>
      <p:sp>
        <p:nvSpPr>
          <p:cNvPr id="14" name="text 1"/>
          <p:cNvSpPr txBox="1"/>
          <p:nvPr/>
        </p:nvSpPr>
        <p:spPr>
          <a:xfrm>
            <a:off x="1502912" y="4853750"/>
            <a:ext cx="1082744" cy="212598"/>
          </a:xfrm>
          <a:prstGeom prst="rect">
            <a:avLst/>
          </a:prstGeom>
        </p:spPr>
        <p:txBody>
          <a:bodyPr vert="horz" wrap="none" lIns="0" tIns="0" rIns="0" bIns="0" rtlCol="0">
            <a:spAutoFit/>
          </a:bodyPr>
          <a:lstStyle/>
          <a:p>
            <a:pPr marL="0">
              <a:lnSpc>
                <a:spcPct val="100000"/>
              </a:lnSpc>
            </a:pPr>
            <a:r>
              <a:rPr sz="1379" spc="10" dirty="0">
                <a:solidFill>
                  <a:srgbClr val="FFFFFF"/>
                </a:solidFill>
                <a:latin typeface="Arial"/>
                <a:cs typeface="Arial"/>
              </a:rPr>
              <a:t>Namespaces</a:t>
            </a:r>
            <a:endParaRPr sz="1300">
              <a:latin typeface="Arial"/>
              <a:cs typeface="Arial"/>
            </a:endParaRPr>
          </a:p>
        </p:txBody>
      </p:sp>
      <p:sp>
        <p:nvSpPr>
          <p:cNvPr id="15" name="text 1"/>
          <p:cNvSpPr txBox="1"/>
          <p:nvPr/>
        </p:nvSpPr>
        <p:spPr>
          <a:xfrm>
            <a:off x="1502912" y="5082350"/>
            <a:ext cx="2029100" cy="441198"/>
          </a:xfrm>
          <a:prstGeom prst="rect">
            <a:avLst/>
          </a:prstGeom>
        </p:spPr>
        <p:txBody>
          <a:bodyPr vert="horz" wrap="none" lIns="0" tIns="0" rIns="0" bIns="0" rtlCol="0">
            <a:spAutoFit/>
          </a:bodyPr>
          <a:lstStyle/>
          <a:p>
            <a:pPr marL="0">
              <a:lnSpc>
                <a:spcPct val="100000"/>
              </a:lnSpc>
            </a:pPr>
            <a:r>
              <a:rPr sz="1379" spc="10" dirty="0">
                <a:solidFill>
                  <a:srgbClr val="FFFFFF"/>
                </a:solidFill>
                <a:latin typeface="Arial"/>
                <a:cs typeface="Arial"/>
              </a:rPr>
              <a:t>Control groups (cgroups)</a:t>
            </a:r>
            <a:endParaRPr sz="1300">
              <a:latin typeface="Arial"/>
              <a:cs typeface="Arial"/>
            </a:endParaRPr>
          </a:p>
          <a:p>
            <a:pPr marL="0">
              <a:lnSpc>
                <a:spcPct val="100000"/>
              </a:lnSpc>
            </a:pPr>
            <a:r>
              <a:rPr sz="1500" spc="10" dirty="0">
                <a:solidFill>
                  <a:srgbClr val="FFFFFF"/>
                </a:solidFill>
                <a:latin typeface="Arial"/>
                <a:cs typeface="Arial"/>
              </a:rPr>
              <a:t>Linux-specific</a:t>
            </a:r>
            <a:endParaRPr sz="1500">
              <a:latin typeface="Arial"/>
              <a:cs typeface="Arial"/>
            </a:endParaRPr>
          </a:p>
        </p:txBody>
      </p:sp>
    </p:spTree>
    <p:extLst>
      <p:ext uri="{BB962C8B-B14F-4D97-AF65-F5344CB8AC3E}">
        <p14:creationId xmlns:p14="http://schemas.microsoft.com/office/powerpoint/2010/main" val="1304664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4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4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4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4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5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484633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A Brief History of the Docker Engine (cont.)</a:t>
            </a:r>
            <a:endParaRPr sz="1900">
              <a:latin typeface="Arial"/>
              <a:cs typeface="Arial"/>
            </a:endParaRPr>
          </a:p>
        </p:txBody>
      </p:sp>
      <p:pic>
        <p:nvPicPr>
          <p:cNvPr id="5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5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pic>
        <p:nvPicPr>
          <p:cNvPr id="5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9584" y="2090928"/>
            <a:ext cx="2999231" cy="3590544"/>
          </a:xfrm>
          <a:prstGeom prst="rect">
            <a:avLst/>
          </a:prstGeom>
        </p:spPr>
      </p:pic>
    </p:spTree>
    <p:extLst>
      <p:ext uri="{BB962C8B-B14F-4D97-AF65-F5344CB8AC3E}">
        <p14:creationId xmlns:p14="http://schemas.microsoft.com/office/powerpoint/2010/main" val="89183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5120494" cy="622222"/>
          </a:xfrm>
          <a:prstGeom prst="rect">
            <a:avLst/>
          </a:prstGeom>
        </p:spPr>
        <p:txBody>
          <a:bodyPr vert="horz" wrap="square" lIns="0" tIns="12700" rIns="0" bIns="0" rtlCol="0">
            <a:spAutoFit/>
          </a:bodyPr>
          <a:lstStyle/>
          <a:p>
            <a:pPr marL="12700">
              <a:lnSpc>
                <a:spcPct val="100000"/>
              </a:lnSpc>
              <a:spcBef>
                <a:spcPts val="100"/>
              </a:spcBef>
            </a:pPr>
            <a:r>
              <a:rPr spc="95" dirty="0"/>
              <a:t>The</a:t>
            </a:r>
            <a:r>
              <a:rPr spc="-135" dirty="0"/>
              <a:t> </a:t>
            </a:r>
            <a:r>
              <a:rPr spc="100" dirty="0"/>
              <a:t>Company</a:t>
            </a:r>
          </a:p>
        </p:txBody>
      </p:sp>
      <p:sp>
        <p:nvSpPr>
          <p:cNvPr id="6" name="object 6"/>
          <p:cNvSpPr txBox="1">
            <a:spLocks noGrp="1"/>
          </p:cNvSpPr>
          <p:nvPr>
            <p:ph type="ftr" sz="quarter" idx="11"/>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6528816" cy="256946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10" dirty="0">
                <a:solidFill>
                  <a:srgbClr val="1BB398"/>
                </a:solidFill>
                <a:latin typeface="Calibri"/>
                <a:cs typeface="Calibri"/>
              </a:rPr>
              <a:t>Docker, </a:t>
            </a:r>
            <a:r>
              <a:rPr sz="1500" dirty="0">
                <a:solidFill>
                  <a:srgbClr val="1BB398"/>
                </a:solidFill>
                <a:latin typeface="Calibri"/>
                <a:cs typeface="Calibri"/>
              </a:rPr>
              <a:t>Inc.</a:t>
            </a:r>
            <a:r>
              <a:rPr sz="1500" spc="-175" dirty="0">
                <a:solidFill>
                  <a:srgbClr val="1BB398"/>
                </a:solidFill>
                <a:latin typeface="Calibri"/>
                <a:cs typeface="Calibri"/>
              </a:rPr>
              <a:t> </a:t>
            </a:r>
            <a:r>
              <a:rPr sz="1500" spc="-80" dirty="0">
                <a:solidFill>
                  <a:srgbClr val="1BB398"/>
                </a:solidFill>
                <a:latin typeface="Calibri"/>
                <a:cs typeface="Calibri"/>
              </a:rPr>
              <a:t>:</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55" dirty="0">
                <a:solidFill>
                  <a:srgbClr val="1BB398"/>
                </a:solidFill>
                <a:latin typeface="Calibri"/>
                <a:cs typeface="Calibri"/>
              </a:rPr>
              <a:t>Based</a:t>
            </a:r>
            <a:r>
              <a:rPr sz="1500" spc="-90" dirty="0">
                <a:solidFill>
                  <a:srgbClr val="1BB398"/>
                </a:solidFill>
                <a:latin typeface="Calibri"/>
                <a:cs typeface="Calibri"/>
              </a:rPr>
              <a:t> </a:t>
            </a:r>
            <a:r>
              <a:rPr sz="1500" spc="15" dirty="0">
                <a:solidFill>
                  <a:srgbClr val="1BB398"/>
                </a:solidFill>
                <a:latin typeface="Calibri"/>
                <a:cs typeface="Calibri"/>
              </a:rPr>
              <a:t>out</a:t>
            </a:r>
            <a:r>
              <a:rPr sz="1500" spc="-80"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spc="50" dirty="0">
                <a:solidFill>
                  <a:srgbClr val="1BB398"/>
                </a:solidFill>
                <a:latin typeface="Calibri"/>
                <a:cs typeface="Calibri"/>
              </a:rPr>
              <a:t>San</a:t>
            </a:r>
            <a:r>
              <a:rPr sz="1500" spc="-75" dirty="0">
                <a:solidFill>
                  <a:srgbClr val="1BB398"/>
                </a:solidFill>
                <a:latin typeface="Calibri"/>
                <a:cs typeface="Calibri"/>
              </a:rPr>
              <a:t> </a:t>
            </a:r>
            <a:r>
              <a:rPr sz="1500" spc="45" dirty="0">
                <a:solidFill>
                  <a:srgbClr val="1BB398"/>
                </a:solidFill>
                <a:latin typeface="Calibri"/>
                <a:cs typeface="Calibri"/>
              </a:rPr>
              <a:t>Francisco</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45" dirty="0">
                <a:solidFill>
                  <a:srgbClr val="1BB398"/>
                </a:solidFill>
                <a:latin typeface="Calibri"/>
                <a:cs typeface="Calibri"/>
              </a:rPr>
              <a:t>Found</a:t>
            </a:r>
            <a:r>
              <a:rPr sz="1500" spc="-90" dirty="0">
                <a:solidFill>
                  <a:srgbClr val="1BB398"/>
                </a:solidFill>
                <a:latin typeface="Calibri"/>
                <a:cs typeface="Calibri"/>
              </a:rPr>
              <a:t> </a:t>
            </a:r>
            <a:r>
              <a:rPr sz="1500" spc="25" dirty="0">
                <a:solidFill>
                  <a:srgbClr val="1BB398"/>
                </a:solidFill>
                <a:latin typeface="Calibri"/>
                <a:cs typeface="Calibri"/>
              </a:rPr>
              <a:t>by</a:t>
            </a:r>
            <a:r>
              <a:rPr sz="1500" spc="-80" dirty="0">
                <a:solidFill>
                  <a:srgbClr val="1BB398"/>
                </a:solidFill>
                <a:latin typeface="Calibri"/>
                <a:cs typeface="Calibri"/>
              </a:rPr>
              <a:t> </a:t>
            </a:r>
            <a:r>
              <a:rPr sz="1500" spc="35" dirty="0">
                <a:solidFill>
                  <a:srgbClr val="1BB398"/>
                </a:solidFill>
                <a:latin typeface="Calibri"/>
                <a:cs typeface="Calibri"/>
              </a:rPr>
              <a:t>Solomon</a:t>
            </a:r>
            <a:r>
              <a:rPr sz="1500" spc="-75" dirty="0">
                <a:solidFill>
                  <a:srgbClr val="1BB398"/>
                </a:solidFill>
                <a:latin typeface="Calibri"/>
                <a:cs typeface="Calibri"/>
              </a:rPr>
              <a:t> </a:t>
            </a:r>
            <a:r>
              <a:rPr sz="1500" spc="25" dirty="0">
                <a:solidFill>
                  <a:srgbClr val="1BB398"/>
                </a:solidFill>
                <a:latin typeface="Calibri"/>
                <a:cs typeface="Calibri"/>
              </a:rPr>
              <a:t>Hykes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25" dirty="0">
                <a:solidFill>
                  <a:srgbClr val="1BB398"/>
                </a:solidFill>
                <a:latin typeface="Calibri"/>
                <a:cs typeface="Calibri"/>
              </a:rPr>
              <a:t>Started</a:t>
            </a:r>
            <a:r>
              <a:rPr sz="1500" spc="-90" dirty="0">
                <a:solidFill>
                  <a:srgbClr val="1BB398"/>
                </a:solidFill>
                <a:latin typeface="Calibri"/>
                <a:cs typeface="Calibri"/>
              </a:rPr>
              <a:t> </a:t>
            </a:r>
            <a:r>
              <a:rPr sz="1500" spc="50" dirty="0">
                <a:solidFill>
                  <a:srgbClr val="1BB398"/>
                </a:solidFill>
                <a:latin typeface="Calibri"/>
                <a:cs typeface="Calibri"/>
              </a:rPr>
              <a:t>as</a:t>
            </a:r>
            <a:r>
              <a:rPr sz="1500" spc="-75" dirty="0">
                <a:solidFill>
                  <a:srgbClr val="1BB398"/>
                </a:solidFill>
                <a:latin typeface="Calibri"/>
                <a:cs typeface="Calibri"/>
              </a:rPr>
              <a:t> </a:t>
            </a:r>
            <a:r>
              <a:rPr sz="1500" spc="30" dirty="0">
                <a:solidFill>
                  <a:srgbClr val="1BB398"/>
                </a:solidFill>
                <a:latin typeface="Calibri"/>
                <a:cs typeface="Calibri"/>
              </a:rPr>
              <a:t>a</a:t>
            </a:r>
            <a:r>
              <a:rPr sz="1500" spc="-80" dirty="0">
                <a:solidFill>
                  <a:srgbClr val="1BB398"/>
                </a:solidFill>
                <a:latin typeface="Calibri"/>
                <a:cs typeface="Calibri"/>
              </a:rPr>
              <a:t> </a:t>
            </a:r>
            <a:r>
              <a:rPr sz="1500" spc="45" dirty="0">
                <a:solidFill>
                  <a:srgbClr val="1BB398"/>
                </a:solidFill>
                <a:latin typeface="Calibri"/>
                <a:cs typeface="Calibri"/>
              </a:rPr>
              <a:t>PaaS</a:t>
            </a:r>
            <a:r>
              <a:rPr sz="1500" spc="-75" dirty="0">
                <a:solidFill>
                  <a:srgbClr val="1BB398"/>
                </a:solidFill>
                <a:latin typeface="Calibri"/>
                <a:cs typeface="Calibri"/>
              </a:rPr>
              <a:t> </a:t>
            </a:r>
            <a:r>
              <a:rPr sz="1500" spc="5" dirty="0">
                <a:solidFill>
                  <a:srgbClr val="1BB398"/>
                </a:solidFill>
                <a:latin typeface="Calibri"/>
                <a:cs typeface="Calibri"/>
              </a:rPr>
              <a:t>provider</a:t>
            </a:r>
            <a:r>
              <a:rPr sz="1500" spc="-70" dirty="0">
                <a:solidFill>
                  <a:srgbClr val="1BB398"/>
                </a:solidFill>
                <a:latin typeface="Calibri"/>
                <a:cs typeface="Calibri"/>
              </a:rPr>
              <a:t> </a:t>
            </a:r>
            <a:r>
              <a:rPr sz="1500" spc="20" dirty="0">
                <a:solidFill>
                  <a:srgbClr val="1BB398"/>
                </a:solidFill>
                <a:latin typeface="Calibri"/>
                <a:cs typeface="Calibri"/>
              </a:rPr>
              <a:t>called</a:t>
            </a:r>
            <a:r>
              <a:rPr sz="1500" spc="-85" dirty="0">
                <a:solidFill>
                  <a:srgbClr val="1BB398"/>
                </a:solidFill>
                <a:latin typeface="Calibri"/>
                <a:cs typeface="Calibri"/>
              </a:rPr>
              <a:t> </a:t>
            </a:r>
            <a:r>
              <a:rPr sz="1500" spc="40" dirty="0">
                <a:solidFill>
                  <a:srgbClr val="1BB398"/>
                </a:solidFill>
                <a:latin typeface="Calibri"/>
                <a:cs typeface="Calibri"/>
              </a:rPr>
              <a:t>dotCloud</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40" dirty="0">
                <a:solidFill>
                  <a:srgbClr val="1BB398"/>
                </a:solidFill>
                <a:latin typeface="Calibri"/>
                <a:cs typeface="Calibri"/>
              </a:rPr>
              <a:t>dotCloud</a:t>
            </a:r>
            <a:r>
              <a:rPr sz="1500" spc="-90" dirty="0">
                <a:solidFill>
                  <a:srgbClr val="1BB398"/>
                </a:solidFill>
                <a:latin typeface="Calibri"/>
                <a:cs typeface="Calibri"/>
              </a:rPr>
              <a:t> </a:t>
            </a:r>
            <a:r>
              <a:rPr sz="1500" spc="10" dirty="0">
                <a:solidFill>
                  <a:srgbClr val="1BB398"/>
                </a:solidFill>
                <a:latin typeface="Calibri"/>
                <a:cs typeface="Calibri"/>
              </a:rPr>
              <a:t>leveraged</a:t>
            </a:r>
            <a:r>
              <a:rPr sz="1500" spc="-85" dirty="0">
                <a:solidFill>
                  <a:srgbClr val="1BB398"/>
                </a:solidFill>
                <a:latin typeface="Calibri"/>
                <a:cs typeface="Calibri"/>
              </a:rPr>
              <a:t> </a:t>
            </a:r>
            <a:r>
              <a:rPr sz="1500" spc="25" dirty="0">
                <a:solidFill>
                  <a:srgbClr val="1BB398"/>
                </a:solidFill>
                <a:latin typeface="Calibri"/>
                <a:cs typeface="Calibri"/>
              </a:rPr>
              <a:t>Linux</a:t>
            </a:r>
            <a:r>
              <a:rPr sz="1500" spc="-75" dirty="0">
                <a:solidFill>
                  <a:srgbClr val="1BB398"/>
                </a:solidFill>
                <a:latin typeface="Calibri"/>
                <a:cs typeface="Calibri"/>
              </a:rPr>
              <a:t> </a:t>
            </a:r>
            <a:r>
              <a:rPr sz="1500" spc="20" dirty="0">
                <a:solidFill>
                  <a:srgbClr val="1BB398"/>
                </a:solidFill>
                <a:latin typeface="Calibri"/>
                <a:cs typeface="Calibri"/>
              </a:rPr>
              <a:t>containers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15" dirty="0">
                <a:solidFill>
                  <a:srgbClr val="1BB398"/>
                </a:solidFill>
                <a:latin typeface="Calibri"/>
                <a:cs typeface="Calibri"/>
              </a:rPr>
              <a:t>Their</a:t>
            </a:r>
            <a:r>
              <a:rPr sz="1500" spc="-75" dirty="0">
                <a:solidFill>
                  <a:srgbClr val="1BB398"/>
                </a:solidFill>
                <a:latin typeface="Calibri"/>
                <a:cs typeface="Calibri"/>
              </a:rPr>
              <a:t> </a:t>
            </a:r>
            <a:r>
              <a:rPr sz="1500" spc="-5" dirty="0">
                <a:solidFill>
                  <a:srgbClr val="1BB398"/>
                </a:solidFill>
                <a:latin typeface="Calibri"/>
                <a:cs typeface="Calibri"/>
              </a:rPr>
              <a:t>internal</a:t>
            </a:r>
            <a:r>
              <a:rPr sz="1500" spc="-75" dirty="0">
                <a:solidFill>
                  <a:srgbClr val="1BB398"/>
                </a:solidFill>
                <a:latin typeface="Calibri"/>
                <a:cs typeface="Calibri"/>
              </a:rPr>
              <a:t> </a:t>
            </a:r>
            <a:r>
              <a:rPr sz="1500" dirty="0">
                <a:solidFill>
                  <a:srgbClr val="1BB398"/>
                </a:solidFill>
                <a:latin typeface="Calibri"/>
                <a:cs typeface="Calibri"/>
              </a:rPr>
              <a:t>tool</a:t>
            </a:r>
            <a:r>
              <a:rPr sz="1500" spc="-75" dirty="0">
                <a:solidFill>
                  <a:srgbClr val="1BB398"/>
                </a:solidFill>
                <a:latin typeface="Calibri"/>
                <a:cs typeface="Calibri"/>
              </a:rPr>
              <a:t> </a:t>
            </a:r>
            <a:r>
              <a:rPr sz="1500" spc="50" dirty="0">
                <a:solidFill>
                  <a:srgbClr val="1BB398"/>
                </a:solidFill>
                <a:latin typeface="Calibri"/>
                <a:cs typeface="Calibri"/>
              </a:rPr>
              <a:t>used</a:t>
            </a:r>
            <a:r>
              <a:rPr sz="1500" spc="-85" dirty="0">
                <a:solidFill>
                  <a:srgbClr val="1BB398"/>
                </a:solidFill>
                <a:latin typeface="Calibri"/>
                <a:cs typeface="Calibri"/>
              </a:rPr>
              <a:t> </a:t>
            </a:r>
            <a:r>
              <a:rPr sz="1500" spc="15" dirty="0">
                <a:solidFill>
                  <a:srgbClr val="1BB398"/>
                </a:solidFill>
                <a:latin typeface="Calibri"/>
                <a:cs typeface="Calibri"/>
              </a:rPr>
              <a:t>to</a:t>
            </a:r>
            <a:r>
              <a:rPr sz="1500" spc="-85" dirty="0">
                <a:solidFill>
                  <a:srgbClr val="1BB398"/>
                </a:solidFill>
                <a:latin typeface="Calibri"/>
                <a:cs typeface="Calibri"/>
              </a:rPr>
              <a:t> </a:t>
            </a:r>
            <a:r>
              <a:rPr sz="1500" spc="25" dirty="0">
                <a:solidFill>
                  <a:srgbClr val="1BB398"/>
                </a:solidFill>
                <a:latin typeface="Calibri"/>
                <a:cs typeface="Calibri"/>
              </a:rPr>
              <a:t>manage</a:t>
            </a:r>
            <a:r>
              <a:rPr sz="1500" spc="-75" dirty="0">
                <a:solidFill>
                  <a:srgbClr val="1BB398"/>
                </a:solidFill>
                <a:latin typeface="Calibri"/>
                <a:cs typeface="Calibri"/>
              </a:rPr>
              <a:t> </a:t>
            </a:r>
            <a:r>
              <a:rPr sz="1500" spc="20" dirty="0">
                <a:solidFill>
                  <a:srgbClr val="1BB398"/>
                </a:solidFill>
                <a:latin typeface="Calibri"/>
                <a:cs typeface="Calibri"/>
              </a:rPr>
              <a:t>containers</a:t>
            </a:r>
            <a:r>
              <a:rPr sz="1500" spc="-70" dirty="0">
                <a:solidFill>
                  <a:srgbClr val="1BB398"/>
                </a:solidFill>
                <a:latin typeface="Calibri"/>
                <a:cs typeface="Calibri"/>
              </a:rPr>
              <a:t> </a:t>
            </a:r>
            <a:r>
              <a:rPr sz="1500" spc="5" dirty="0">
                <a:solidFill>
                  <a:srgbClr val="1BB398"/>
                </a:solidFill>
                <a:latin typeface="Calibri"/>
                <a:cs typeface="Calibri"/>
              </a:rPr>
              <a:t>was</a:t>
            </a:r>
            <a:r>
              <a:rPr sz="1500" spc="-75" dirty="0">
                <a:solidFill>
                  <a:srgbClr val="1BB398"/>
                </a:solidFill>
                <a:latin typeface="Calibri"/>
                <a:cs typeface="Calibri"/>
              </a:rPr>
              <a:t> </a:t>
            </a:r>
            <a:r>
              <a:rPr sz="1500" spc="30" dirty="0">
                <a:solidFill>
                  <a:srgbClr val="1BB398"/>
                </a:solidFill>
                <a:latin typeface="Calibri"/>
                <a:cs typeface="Calibri"/>
              </a:rPr>
              <a:t>nick-named</a:t>
            </a:r>
            <a:r>
              <a:rPr sz="1500" spc="-85" dirty="0">
                <a:solidFill>
                  <a:srgbClr val="1BB398"/>
                </a:solidFill>
                <a:latin typeface="Calibri"/>
                <a:cs typeface="Calibri"/>
              </a:rPr>
              <a:t> </a:t>
            </a:r>
            <a:r>
              <a:rPr sz="1500" spc="25" dirty="0">
                <a:solidFill>
                  <a:srgbClr val="1BB398"/>
                </a:solidFill>
                <a:latin typeface="Calibri"/>
                <a:cs typeface="Calibri"/>
              </a:rPr>
              <a:t>Docker</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15" dirty="0">
                <a:solidFill>
                  <a:srgbClr val="1BB398"/>
                </a:solidFill>
                <a:latin typeface="Calibri"/>
                <a:cs typeface="Calibri"/>
              </a:rPr>
              <a:t>In</a:t>
            </a:r>
            <a:r>
              <a:rPr sz="1500" spc="-75" dirty="0">
                <a:solidFill>
                  <a:srgbClr val="1BB398"/>
                </a:solidFill>
                <a:latin typeface="Calibri"/>
                <a:cs typeface="Calibri"/>
              </a:rPr>
              <a:t> </a:t>
            </a:r>
            <a:r>
              <a:rPr sz="1500" spc="-35" dirty="0">
                <a:solidFill>
                  <a:srgbClr val="1BB398"/>
                </a:solidFill>
                <a:latin typeface="Calibri"/>
                <a:cs typeface="Calibri"/>
              </a:rPr>
              <a:t>2013,</a:t>
            </a:r>
            <a:r>
              <a:rPr sz="1500" spc="-80" dirty="0">
                <a:solidFill>
                  <a:srgbClr val="1BB398"/>
                </a:solidFill>
                <a:latin typeface="Calibri"/>
                <a:cs typeface="Calibri"/>
              </a:rPr>
              <a:t> </a:t>
            </a:r>
            <a:r>
              <a:rPr sz="1500" spc="40" dirty="0">
                <a:solidFill>
                  <a:srgbClr val="1BB398"/>
                </a:solidFill>
                <a:latin typeface="Calibri"/>
                <a:cs typeface="Calibri"/>
              </a:rPr>
              <a:t>dotCloud</a:t>
            </a:r>
            <a:r>
              <a:rPr sz="1500" spc="-85" dirty="0">
                <a:solidFill>
                  <a:srgbClr val="1BB398"/>
                </a:solidFill>
                <a:latin typeface="Calibri"/>
                <a:cs typeface="Calibri"/>
              </a:rPr>
              <a:t> </a:t>
            </a:r>
            <a:r>
              <a:rPr sz="1500" spc="5" dirty="0">
                <a:solidFill>
                  <a:srgbClr val="1BB398"/>
                </a:solidFill>
                <a:latin typeface="Calibri"/>
                <a:cs typeface="Calibri"/>
              </a:rPr>
              <a:t>was</a:t>
            </a:r>
            <a:r>
              <a:rPr sz="1500" spc="-75" dirty="0">
                <a:solidFill>
                  <a:srgbClr val="1BB398"/>
                </a:solidFill>
                <a:latin typeface="Calibri"/>
                <a:cs typeface="Calibri"/>
              </a:rPr>
              <a:t> </a:t>
            </a:r>
            <a:r>
              <a:rPr sz="1500" spc="25" dirty="0">
                <a:solidFill>
                  <a:srgbClr val="1BB398"/>
                </a:solidFill>
                <a:latin typeface="Calibri"/>
                <a:cs typeface="Calibri"/>
              </a:rPr>
              <a:t>rebranded</a:t>
            </a:r>
            <a:r>
              <a:rPr sz="1500" spc="-85" dirty="0">
                <a:solidFill>
                  <a:srgbClr val="1BB398"/>
                </a:solidFill>
                <a:latin typeface="Calibri"/>
                <a:cs typeface="Calibri"/>
              </a:rPr>
              <a:t> </a:t>
            </a:r>
            <a:r>
              <a:rPr sz="1500" spc="50" dirty="0">
                <a:solidFill>
                  <a:srgbClr val="1BB398"/>
                </a:solidFill>
                <a:latin typeface="Calibri"/>
                <a:cs typeface="Calibri"/>
              </a:rPr>
              <a:t>as</a:t>
            </a:r>
            <a:r>
              <a:rPr sz="1500" spc="-75" dirty="0">
                <a:solidFill>
                  <a:srgbClr val="1BB398"/>
                </a:solidFill>
                <a:latin typeface="Calibri"/>
                <a:cs typeface="Calibri"/>
              </a:rPr>
              <a:t> </a:t>
            </a:r>
            <a:r>
              <a:rPr sz="1500" spc="25" dirty="0">
                <a:solidFill>
                  <a:srgbClr val="1BB398"/>
                </a:solidFill>
                <a:latin typeface="Calibri"/>
                <a:cs typeface="Calibri"/>
              </a:rPr>
              <a:t>Docker</a:t>
            </a:r>
            <a:endParaRPr sz="15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5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5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5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5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6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3738653"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Refactoring of the Docker Engine</a:t>
            </a:r>
            <a:endParaRPr sz="1900">
              <a:latin typeface="Arial"/>
              <a:cs typeface="Arial"/>
            </a:endParaRPr>
          </a:p>
        </p:txBody>
      </p:sp>
      <p:pic>
        <p:nvPicPr>
          <p:cNvPr id="6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6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3925824" cy="3496056"/>
          </a:xfrm>
          <a:prstGeom prst="rect">
            <a:avLst/>
          </a:prstGeom>
        </p:spPr>
      </p:pic>
      <p:pic>
        <p:nvPicPr>
          <p:cNvPr id="6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095309"/>
            <a:ext cx="3213927"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LXC was later replaced with libcontainer:</a:t>
            </a:r>
            <a:endParaRPr sz="13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603427"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Docker</a:t>
            </a:r>
            <a:endParaRPr sz="1400">
              <a:latin typeface="Arial"/>
              <a:cs typeface="Arial"/>
            </a:endParaRPr>
          </a:p>
        </p:txBody>
      </p:sp>
      <p:sp>
        <p:nvSpPr>
          <p:cNvPr id="7" name="text 1"/>
          <p:cNvSpPr txBox="1"/>
          <p:nvPr/>
        </p:nvSpPr>
        <p:spPr>
          <a:xfrm>
            <a:off x="1865675" y="2415349"/>
            <a:ext cx="295312"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0.9</a:t>
            </a:r>
            <a:endParaRPr sz="1500">
              <a:latin typeface="Arial"/>
              <a:cs typeface="Arial"/>
            </a:endParaRPr>
          </a:p>
        </p:txBody>
      </p:sp>
      <p:sp>
        <p:nvSpPr>
          <p:cNvPr id="8" name="text 1"/>
          <p:cNvSpPr txBox="1"/>
          <p:nvPr/>
        </p:nvSpPr>
        <p:spPr>
          <a:xfrm>
            <a:off x="980011" y="27201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9" name="text 1"/>
          <p:cNvSpPr txBox="1"/>
          <p:nvPr/>
        </p:nvSpPr>
        <p:spPr>
          <a:xfrm>
            <a:off x="1261105" y="2720149"/>
            <a:ext cx="142524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Platform agnostic</a:t>
            </a:r>
            <a:endParaRPr sz="1300">
              <a:latin typeface="Arial"/>
              <a:cs typeface="Arial"/>
            </a:endParaRPr>
          </a:p>
        </p:txBody>
      </p:sp>
      <p:sp>
        <p:nvSpPr>
          <p:cNvPr id="10" name="text 1"/>
          <p:cNvSpPr txBox="1"/>
          <p:nvPr/>
        </p:nvSpPr>
        <p:spPr>
          <a:xfrm>
            <a:off x="768006" y="3024949"/>
            <a:ext cx="342907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Issues with the monolithic Docker daemon:</a:t>
            </a:r>
            <a:endParaRPr sz="1300">
              <a:latin typeface="Arial"/>
              <a:cs typeface="Arial"/>
            </a:endParaRPr>
          </a:p>
        </p:txBody>
      </p:sp>
      <p:sp>
        <p:nvSpPr>
          <p:cNvPr id="11" name="text 1"/>
          <p:cNvSpPr txBox="1"/>
          <p:nvPr/>
        </p:nvSpPr>
        <p:spPr>
          <a:xfrm>
            <a:off x="980011" y="3341941"/>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2" name="text 1"/>
          <p:cNvSpPr txBox="1"/>
          <p:nvPr/>
        </p:nvSpPr>
        <p:spPr>
          <a:xfrm>
            <a:off x="1261105" y="3341941"/>
            <a:ext cx="586149" cy="212599"/>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Harder</a:t>
            </a:r>
            <a:endParaRPr sz="1400">
              <a:latin typeface="Arial"/>
              <a:cs typeface="Arial"/>
            </a:endParaRPr>
          </a:p>
        </p:txBody>
      </p:sp>
      <p:sp>
        <p:nvSpPr>
          <p:cNvPr id="13" name="text 1"/>
          <p:cNvSpPr txBox="1"/>
          <p:nvPr/>
        </p:nvSpPr>
        <p:spPr>
          <a:xfrm>
            <a:off x="1848588" y="3341941"/>
            <a:ext cx="927430" cy="212599"/>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to innovate</a:t>
            </a:r>
            <a:endParaRPr sz="1400">
              <a:latin typeface="Arial"/>
              <a:cs typeface="Arial"/>
            </a:endParaRPr>
          </a:p>
        </p:txBody>
      </p:sp>
      <p:sp>
        <p:nvSpPr>
          <p:cNvPr id="14" name="text 1"/>
          <p:cNvSpPr txBox="1"/>
          <p:nvPr/>
        </p:nvSpPr>
        <p:spPr>
          <a:xfrm>
            <a:off x="980011" y="3646741"/>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5" name="text 1"/>
          <p:cNvSpPr txBox="1"/>
          <p:nvPr/>
        </p:nvSpPr>
        <p:spPr>
          <a:xfrm>
            <a:off x="1261105" y="3646741"/>
            <a:ext cx="403193"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Slow</a:t>
            </a:r>
            <a:endParaRPr sz="1300">
              <a:latin typeface="Arial"/>
              <a:cs typeface="Arial"/>
            </a:endParaRPr>
          </a:p>
        </p:txBody>
      </p:sp>
      <p:sp>
        <p:nvSpPr>
          <p:cNvPr id="16" name="text 1"/>
          <p:cNvSpPr txBox="1"/>
          <p:nvPr/>
        </p:nvSpPr>
        <p:spPr>
          <a:xfrm>
            <a:off x="980011" y="3963733"/>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7" name="text 1"/>
          <p:cNvSpPr txBox="1"/>
          <p:nvPr/>
        </p:nvSpPr>
        <p:spPr>
          <a:xfrm>
            <a:off x="1261105" y="3963733"/>
            <a:ext cx="326859"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Not</a:t>
            </a:r>
            <a:endParaRPr sz="1500">
              <a:latin typeface="Arial"/>
              <a:cs typeface="Arial"/>
            </a:endParaRPr>
          </a:p>
        </p:txBody>
      </p:sp>
      <p:sp>
        <p:nvSpPr>
          <p:cNvPr id="18" name="text 1"/>
          <p:cNvSpPr txBox="1"/>
          <p:nvPr/>
        </p:nvSpPr>
        <p:spPr>
          <a:xfrm>
            <a:off x="1589488" y="3963733"/>
            <a:ext cx="418433"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what</a:t>
            </a:r>
            <a:endParaRPr sz="1400">
              <a:latin typeface="Arial"/>
              <a:cs typeface="Arial"/>
            </a:endParaRPr>
          </a:p>
        </p:txBody>
      </p:sp>
      <p:sp>
        <p:nvSpPr>
          <p:cNvPr id="19" name="text 1"/>
          <p:cNvSpPr txBox="1"/>
          <p:nvPr/>
        </p:nvSpPr>
        <p:spPr>
          <a:xfrm>
            <a:off x="2009446" y="3963733"/>
            <a:ext cx="1841125"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ecosystem wanted</a:t>
            </a:r>
            <a:endParaRPr sz="1300">
              <a:latin typeface="Arial"/>
              <a:cs typeface="Arial"/>
            </a:endParaRPr>
          </a:p>
        </p:txBody>
      </p:sp>
      <p:sp>
        <p:nvSpPr>
          <p:cNvPr id="20" name="text 1"/>
          <p:cNvSpPr txBox="1"/>
          <p:nvPr/>
        </p:nvSpPr>
        <p:spPr>
          <a:xfrm>
            <a:off x="768006" y="4268534"/>
            <a:ext cx="2508198"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Docker became more modular:</a:t>
            </a:r>
            <a:endParaRPr sz="1300">
              <a:latin typeface="Arial"/>
              <a:cs typeface="Arial"/>
            </a:endParaRPr>
          </a:p>
        </p:txBody>
      </p:sp>
      <p:sp>
        <p:nvSpPr>
          <p:cNvPr id="21" name="text 1"/>
          <p:cNvSpPr txBox="1"/>
          <p:nvPr/>
        </p:nvSpPr>
        <p:spPr>
          <a:xfrm>
            <a:off x="980011" y="4573334"/>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2" name="text 1"/>
          <p:cNvSpPr txBox="1"/>
          <p:nvPr/>
        </p:nvSpPr>
        <p:spPr>
          <a:xfrm>
            <a:off x="1261105" y="4573334"/>
            <a:ext cx="629107"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Smaller</a:t>
            </a:r>
            <a:endParaRPr sz="1300">
              <a:latin typeface="Arial"/>
              <a:cs typeface="Arial"/>
            </a:endParaRPr>
          </a:p>
        </p:txBody>
      </p:sp>
      <p:sp>
        <p:nvSpPr>
          <p:cNvPr id="23" name="text 1"/>
          <p:cNvSpPr txBox="1"/>
          <p:nvPr/>
        </p:nvSpPr>
        <p:spPr>
          <a:xfrm>
            <a:off x="1890974" y="4573334"/>
            <a:ext cx="1814301"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more specialized tools</a:t>
            </a:r>
            <a:endParaRPr sz="1300">
              <a:latin typeface="Arial"/>
              <a:cs typeface="Arial"/>
            </a:endParaRPr>
          </a:p>
        </p:txBody>
      </p:sp>
      <p:sp>
        <p:nvSpPr>
          <p:cNvPr id="24" name="text 1"/>
          <p:cNvSpPr txBox="1"/>
          <p:nvPr/>
        </p:nvSpPr>
        <p:spPr>
          <a:xfrm>
            <a:off x="980011" y="4890326"/>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5" name="text 1"/>
          <p:cNvSpPr txBox="1"/>
          <p:nvPr/>
        </p:nvSpPr>
        <p:spPr>
          <a:xfrm>
            <a:off x="1261105" y="4890325"/>
            <a:ext cx="1803387"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Pluggable architecture</a:t>
            </a:r>
            <a:endParaRPr sz="1300">
              <a:latin typeface="Arial"/>
              <a:cs typeface="Arial"/>
            </a:endParaRPr>
          </a:p>
        </p:txBody>
      </p:sp>
    </p:spTree>
    <p:extLst>
      <p:ext uri="{BB962C8B-B14F-4D97-AF65-F5344CB8AC3E}">
        <p14:creationId xmlns:p14="http://schemas.microsoft.com/office/powerpoint/2010/main" val="1706560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6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6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6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6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7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455560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Refactoring of the Docker Engine (cont.)</a:t>
            </a:r>
            <a:endParaRPr sz="1900">
              <a:latin typeface="Arial"/>
              <a:cs typeface="Arial"/>
            </a:endParaRPr>
          </a:p>
        </p:txBody>
      </p:sp>
      <p:pic>
        <p:nvPicPr>
          <p:cNvPr id="7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7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5815584" cy="2252472"/>
          </a:xfrm>
          <a:prstGeom prst="rect">
            <a:avLst/>
          </a:prstGeom>
        </p:spPr>
      </p:pic>
      <p:pic>
        <p:nvPicPr>
          <p:cNvPr id="7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095309"/>
            <a:ext cx="2048503"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Open Container Initiative:</a:t>
            </a:r>
            <a:endParaRPr sz="13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94034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Image spec</a:t>
            </a:r>
            <a:endParaRPr sz="1300">
              <a:latin typeface="Arial"/>
              <a:cs typeface="Arial"/>
            </a:endParaRPr>
          </a:p>
        </p:txBody>
      </p:sp>
      <p:sp>
        <p:nvSpPr>
          <p:cNvPr id="7" name="text 1"/>
          <p:cNvSpPr txBox="1"/>
          <p:nvPr/>
        </p:nvSpPr>
        <p:spPr>
          <a:xfrm>
            <a:off x="980011" y="27201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8" name="text 1"/>
          <p:cNvSpPr txBox="1"/>
          <p:nvPr/>
        </p:nvSpPr>
        <p:spPr>
          <a:xfrm>
            <a:off x="1261105" y="2720149"/>
            <a:ext cx="827722"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Container</a:t>
            </a:r>
            <a:endParaRPr sz="1400">
              <a:latin typeface="Arial"/>
              <a:cs typeface="Arial"/>
            </a:endParaRPr>
          </a:p>
        </p:txBody>
      </p:sp>
      <p:sp>
        <p:nvSpPr>
          <p:cNvPr id="9" name="text 1"/>
          <p:cNvSpPr txBox="1"/>
          <p:nvPr/>
        </p:nvSpPr>
        <p:spPr>
          <a:xfrm>
            <a:off x="2089017" y="2720149"/>
            <a:ext cx="1088021"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runtime spec</a:t>
            </a:r>
            <a:endParaRPr sz="1400">
              <a:latin typeface="Arial"/>
              <a:cs typeface="Arial"/>
            </a:endParaRPr>
          </a:p>
        </p:txBody>
      </p:sp>
      <p:sp>
        <p:nvSpPr>
          <p:cNvPr id="10" name="text 1"/>
          <p:cNvSpPr txBox="1"/>
          <p:nvPr/>
        </p:nvSpPr>
        <p:spPr>
          <a:xfrm>
            <a:off x="980011" y="30249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1" name="text 1"/>
          <p:cNvSpPr txBox="1"/>
          <p:nvPr/>
        </p:nvSpPr>
        <p:spPr>
          <a:xfrm>
            <a:off x="1261105" y="3024949"/>
            <a:ext cx="219328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Version 1.0 released in 2017</a:t>
            </a:r>
            <a:endParaRPr sz="1300">
              <a:latin typeface="Arial"/>
              <a:cs typeface="Arial"/>
            </a:endParaRPr>
          </a:p>
        </p:txBody>
      </p:sp>
      <p:sp>
        <p:nvSpPr>
          <p:cNvPr id="12" name="text 1"/>
          <p:cNvSpPr txBox="1"/>
          <p:nvPr/>
        </p:nvSpPr>
        <p:spPr>
          <a:xfrm>
            <a:off x="980011" y="3341941"/>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3" name="text 1"/>
          <p:cNvSpPr txBox="1"/>
          <p:nvPr/>
        </p:nvSpPr>
        <p:spPr>
          <a:xfrm>
            <a:off x="1261105" y="3341941"/>
            <a:ext cx="639013" cy="212599"/>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Docker,</a:t>
            </a:r>
            <a:endParaRPr sz="1400">
              <a:latin typeface="Arial"/>
              <a:cs typeface="Arial"/>
            </a:endParaRPr>
          </a:p>
        </p:txBody>
      </p:sp>
      <p:sp>
        <p:nvSpPr>
          <p:cNvPr id="14" name="text 1"/>
          <p:cNvSpPr txBox="1"/>
          <p:nvPr/>
        </p:nvSpPr>
        <p:spPr>
          <a:xfrm>
            <a:off x="1901261" y="3341941"/>
            <a:ext cx="310324" cy="212599"/>
          </a:xfrm>
          <a:prstGeom prst="rect">
            <a:avLst/>
          </a:prstGeom>
        </p:spPr>
        <p:txBody>
          <a:bodyPr vert="horz" wrap="none" lIns="0" tIns="0" rIns="0" bIns="0" rtlCol="0">
            <a:spAutoFit/>
          </a:bodyPr>
          <a:lstStyle/>
          <a:p>
            <a:pPr marL="0">
              <a:lnSpc>
                <a:spcPct val="100000"/>
              </a:lnSpc>
            </a:pPr>
            <a:r>
              <a:rPr sz="1470" spc="10" dirty="0">
                <a:solidFill>
                  <a:srgbClr val="1BB398"/>
                </a:solidFill>
                <a:latin typeface="Arial"/>
                <a:cs typeface="Arial"/>
              </a:rPr>
              <a:t>Inc.</a:t>
            </a:r>
            <a:endParaRPr sz="1400">
              <a:latin typeface="Arial"/>
              <a:cs typeface="Arial"/>
            </a:endParaRPr>
          </a:p>
        </p:txBody>
      </p:sp>
      <p:sp>
        <p:nvSpPr>
          <p:cNvPr id="15" name="text 1"/>
          <p:cNvSpPr txBox="1"/>
          <p:nvPr/>
        </p:nvSpPr>
        <p:spPr>
          <a:xfrm>
            <a:off x="2212729" y="3341941"/>
            <a:ext cx="1560193" cy="212599"/>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heavily contributed</a:t>
            </a:r>
            <a:endParaRPr sz="1400">
              <a:latin typeface="Arial"/>
              <a:cs typeface="Arial"/>
            </a:endParaRPr>
          </a:p>
        </p:txBody>
      </p:sp>
      <p:sp>
        <p:nvSpPr>
          <p:cNvPr id="16" name="text 1"/>
          <p:cNvSpPr txBox="1"/>
          <p:nvPr/>
        </p:nvSpPr>
        <p:spPr>
          <a:xfrm>
            <a:off x="980011" y="3646741"/>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7" name="text 1"/>
          <p:cNvSpPr txBox="1"/>
          <p:nvPr/>
        </p:nvSpPr>
        <p:spPr>
          <a:xfrm>
            <a:off x="1261105" y="3646741"/>
            <a:ext cx="603427"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Docker</a:t>
            </a:r>
            <a:endParaRPr sz="1400">
              <a:latin typeface="Arial"/>
              <a:cs typeface="Arial"/>
            </a:endParaRPr>
          </a:p>
        </p:txBody>
      </p:sp>
      <p:sp>
        <p:nvSpPr>
          <p:cNvPr id="18" name="text 1"/>
          <p:cNvSpPr txBox="1"/>
          <p:nvPr/>
        </p:nvSpPr>
        <p:spPr>
          <a:xfrm>
            <a:off x="1865675" y="3646741"/>
            <a:ext cx="261365" cy="212598"/>
          </a:xfrm>
          <a:prstGeom prst="rect">
            <a:avLst/>
          </a:prstGeom>
        </p:spPr>
        <p:txBody>
          <a:bodyPr vert="horz" wrap="none" lIns="0" tIns="0" rIns="0" bIns="0" rtlCol="0">
            <a:spAutoFit/>
          </a:bodyPr>
          <a:lstStyle/>
          <a:p>
            <a:pPr marL="0">
              <a:lnSpc>
                <a:spcPct val="100000"/>
              </a:lnSpc>
            </a:pPr>
            <a:r>
              <a:rPr sz="1139" spc="10" dirty="0">
                <a:solidFill>
                  <a:srgbClr val="1BB398"/>
                </a:solidFill>
                <a:latin typeface="Arial"/>
                <a:cs typeface="Arial"/>
              </a:rPr>
              <a:t>1.11</a:t>
            </a:r>
            <a:endParaRPr sz="1100">
              <a:latin typeface="Arial"/>
              <a:cs typeface="Arial"/>
            </a:endParaRPr>
          </a:p>
        </p:txBody>
      </p:sp>
      <p:sp>
        <p:nvSpPr>
          <p:cNvPr id="19" name="text 1"/>
          <p:cNvSpPr txBox="1"/>
          <p:nvPr/>
        </p:nvSpPr>
        <p:spPr>
          <a:xfrm>
            <a:off x="2128184" y="3646741"/>
            <a:ext cx="3959163"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(2016) used the specification as much as possible</a:t>
            </a:r>
            <a:endParaRPr sz="1300">
              <a:latin typeface="Arial"/>
              <a:cs typeface="Arial"/>
            </a:endParaRPr>
          </a:p>
        </p:txBody>
      </p:sp>
    </p:spTree>
    <p:extLst>
      <p:ext uri="{BB962C8B-B14F-4D97-AF65-F5344CB8AC3E}">
        <p14:creationId xmlns:p14="http://schemas.microsoft.com/office/powerpoint/2010/main" val="148035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7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7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7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7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8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455560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Refactoring of the Docker Engine (cont.)</a:t>
            </a:r>
            <a:endParaRPr sz="1900">
              <a:latin typeface="Arial"/>
              <a:cs typeface="Arial"/>
            </a:endParaRPr>
          </a:p>
        </p:txBody>
      </p:sp>
      <p:pic>
        <p:nvPicPr>
          <p:cNvPr id="8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8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097024"/>
            <a:ext cx="5090160" cy="3800856"/>
          </a:xfrm>
          <a:prstGeom prst="rect">
            <a:avLst/>
          </a:prstGeom>
        </p:spPr>
      </p:pic>
      <p:pic>
        <p:nvPicPr>
          <p:cNvPr id="8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110549"/>
            <a:ext cx="455066" cy="212598"/>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runc</a:t>
            </a:r>
            <a:endParaRPr sz="15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1510970"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Implementation of</a:t>
            </a:r>
            <a:endParaRPr sz="1400">
              <a:latin typeface="Arial"/>
              <a:cs typeface="Arial"/>
            </a:endParaRPr>
          </a:p>
        </p:txBody>
      </p:sp>
      <p:sp>
        <p:nvSpPr>
          <p:cNvPr id="7" name="text 1"/>
          <p:cNvSpPr txBox="1"/>
          <p:nvPr/>
        </p:nvSpPr>
        <p:spPr>
          <a:xfrm>
            <a:off x="2773408" y="2415349"/>
            <a:ext cx="639051"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OCI</a:t>
            </a:r>
            <a:endParaRPr sz="1300">
              <a:latin typeface="Arial"/>
              <a:cs typeface="Arial"/>
            </a:endParaRPr>
          </a:p>
        </p:txBody>
      </p:sp>
      <p:sp>
        <p:nvSpPr>
          <p:cNvPr id="8" name="text 1"/>
          <p:cNvSpPr txBox="1"/>
          <p:nvPr/>
        </p:nvSpPr>
        <p:spPr>
          <a:xfrm>
            <a:off x="3413793" y="2415349"/>
            <a:ext cx="796861"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container</a:t>
            </a:r>
            <a:endParaRPr sz="1400">
              <a:latin typeface="Arial"/>
              <a:cs typeface="Arial"/>
            </a:endParaRPr>
          </a:p>
        </p:txBody>
      </p:sp>
      <p:sp>
        <p:nvSpPr>
          <p:cNvPr id="9" name="text 1"/>
          <p:cNvSpPr txBox="1"/>
          <p:nvPr/>
        </p:nvSpPr>
        <p:spPr>
          <a:xfrm>
            <a:off x="4178719" y="2415349"/>
            <a:ext cx="100394"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a:t>
            </a:r>
            <a:endParaRPr sz="1500">
              <a:latin typeface="Arial"/>
              <a:cs typeface="Arial"/>
            </a:endParaRPr>
          </a:p>
        </p:txBody>
      </p:sp>
      <p:sp>
        <p:nvSpPr>
          <p:cNvPr id="10" name="text 1"/>
          <p:cNvSpPr txBox="1"/>
          <p:nvPr/>
        </p:nvSpPr>
        <p:spPr>
          <a:xfrm>
            <a:off x="4244759" y="2415349"/>
            <a:ext cx="665454"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runtime</a:t>
            </a:r>
            <a:endParaRPr sz="1500">
              <a:latin typeface="Arial"/>
              <a:cs typeface="Arial"/>
            </a:endParaRPr>
          </a:p>
        </p:txBody>
      </p:sp>
      <p:sp>
        <p:nvSpPr>
          <p:cNvPr id="11" name="text 1"/>
          <p:cNvSpPr txBox="1"/>
          <p:nvPr/>
        </p:nvSpPr>
        <p:spPr>
          <a:xfrm>
            <a:off x="4876372" y="2415349"/>
            <a:ext cx="100394"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a:t>
            </a:r>
            <a:endParaRPr sz="1500">
              <a:latin typeface="Arial"/>
              <a:cs typeface="Arial"/>
            </a:endParaRPr>
          </a:p>
        </p:txBody>
      </p:sp>
      <p:sp>
        <p:nvSpPr>
          <p:cNvPr id="12" name="text 1"/>
          <p:cNvSpPr txBox="1"/>
          <p:nvPr/>
        </p:nvSpPr>
        <p:spPr>
          <a:xfrm>
            <a:off x="4942412" y="2415349"/>
            <a:ext cx="422528"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spec</a:t>
            </a:r>
            <a:endParaRPr sz="1500">
              <a:latin typeface="Arial"/>
              <a:cs typeface="Arial"/>
            </a:endParaRPr>
          </a:p>
        </p:txBody>
      </p:sp>
      <p:sp>
        <p:nvSpPr>
          <p:cNvPr id="13" name="text 1"/>
          <p:cNvSpPr txBox="1"/>
          <p:nvPr/>
        </p:nvSpPr>
        <p:spPr>
          <a:xfrm>
            <a:off x="980011" y="27201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4" name="text 1"/>
          <p:cNvSpPr txBox="1"/>
          <p:nvPr/>
        </p:nvSpPr>
        <p:spPr>
          <a:xfrm>
            <a:off x="1261105" y="2720149"/>
            <a:ext cx="932421"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Lightweight</a:t>
            </a:r>
            <a:endParaRPr sz="1300">
              <a:latin typeface="Arial"/>
              <a:cs typeface="Arial"/>
            </a:endParaRPr>
          </a:p>
        </p:txBody>
      </p:sp>
      <p:sp>
        <p:nvSpPr>
          <p:cNvPr id="15" name="text 1"/>
          <p:cNvSpPr txBox="1"/>
          <p:nvPr/>
        </p:nvSpPr>
        <p:spPr>
          <a:xfrm>
            <a:off x="2194288" y="2720149"/>
            <a:ext cx="98804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CLI wrapper</a:t>
            </a:r>
            <a:endParaRPr sz="1300">
              <a:latin typeface="Arial"/>
              <a:cs typeface="Arial"/>
            </a:endParaRPr>
          </a:p>
        </p:txBody>
      </p:sp>
      <p:sp>
        <p:nvSpPr>
          <p:cNvPr id="16" name="text 1"/>
          <p:cNvSpPr txBox="1"/>
          <p:nvPr/>
        </p:nvSpPr>
        <p:spPr>
          <a:xfrm>
            <a:off x="3183097" y="2720149"/>
            <a:ext cx="259879"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for</a:t>
            </a:r>
            <a:endParaRPr sz="1500">
              <a:latin typeface="Arial"/>
              <a:cs typeface="Arial"/>
            </a:endParaRPr>
          </a:p>
        </p:txBody>
      </p:sp>
      <p:sp>
        <p:nvSpPr>
          <p:cNvPr id="17" name="text 1"/>
          <p:cNvSpPr txBox="1"/>
          <p:nvPr/>
        </p:nvSpPr>
        <p:spPr>
          <a:xfrm>
            <a:off x="3443812" y="2720149"/>
            <a:ext cx="979703"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libcontainer</a:t>
            </a:r>
            <a:endParaRPr sz="1400">
              <a:latin typeface="Arial"/>
              <a:cs typeface="Arial"/>
            </a:endParaRPr>
          </a:p>
        </p:txBody>
      </p:sp>
      <p:sp>
        <p:nvSpPr>
          <p:cNvPr id="18" name="text 1"/>
          <p:cNvSpPr txBox="1"/>
          <p:nvPr/>
        </p:nvSpPr>
        <p:spPr>
          <a:xfrm>
            <a:off x="980011" y="30249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9" name="text 1"/>
          <p:cNvSpPr txBox="1"/>
          <p:nvPr/>
        </p:nvSpPr>
        <p:spPr>
          <a:xfrm>
            <a:off x="1261105" y="3024949"/>
            <a:ext cx="146292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Create containers</a:t>
            </a:r>
            <a:endParaRPr sz="1400">
              <a:latin typeface="Arial"/>
              <a:cs typeface="Arial"/>
            </a:endParaRPr>
          </a:p>
        </p:txBody>
      </p:sp>
      <p:sp>
        <p:nvSpPr>
          <p:cNvPr id="20" name="text 1"/>
          <p:cNvSpPr txBox="1"/>
          <p:nvPr/>
        </p:nvSpPr>
        <p:spPr>
          <a:xfrm>
            <a:off x="768006" y="3341941"/>
            <a:ext cx="1135837" cy="212599"/>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containerd</a:t>
            </a:r>
            <a:endParaRPr sz="1500">
              <a:latin typeface="Arial"/>
              <a:cs typeface="Arial"/>
            </a:endParaRPr>
          </a:p>
        </p:txBody>
      </p:sp>
      <p:sp>
        <p:nvSpPr>
          <p:cNvPr id="21" name="text 1"/>
          <p:cNvSpPr txBox="1"/>
          <p:nvPr/>
        </p:nvSpPr>
        <p:spPr>
          <a:xfrm>
            <a:off x="980011" y="3646741"/>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2" name="text 1"/>
          <p:cNvSpPr txBox="1"/>
          <p:nvPr/>
        </p:nvSpPr>
        <p:spPr>
          <a:xfrm>
            <a:off x="1261105" y="3646741"/>
            <a:ext cx="1449761"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Manage container</a:t>
            </a:r>
            <a:endParaRPr sz="1300">
              <a:latin typeface="Arial"/>
              <a:cs typeface="Arial"/>
            </a:endParaRPr>
          </a:p>
        </p:txBody>
      </p:sp>
      <p:sp>
        <p:nvSpPr>
          <p:cNvPr id="23" name="text 1"/>
          <p:cNvSpPr txBox="1"/>
          <p:nvPr/>
        </p:nvSpPr>
        <p:spPr>
          <a:xfrm>
            <a:off x="2712391" y="3646741"/>
            <a:ext cx="722738"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lifecycle:</a:t>
            </a:r>
            <a:endParaRPr sz="1400">
              <a:latin typeface="Arial"/>
              <a:cs typeface="Arial"/>
            </a:endParaRPr>
          </a:p>
        </p:txBody>
      </p:sp>
      <p:sp>
        <p:nvSpPr>
          <p:cNvPr id="24" name="text 1"/>
          <p:cNvSpPr txBox="1"/>
          <p:nvPr/>
        </p:nvSpPr>
        <p:spPr>
          <a:xfrm>
            <a:off x="1231979" y="3963733"/>
            <a:ext cx="66675" cy="898399"/>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p:txBody>
      </p:sp>
      <p:sp>
        <p:nvSpPr>
          <p:cNvPr id="25" name="text 1"/>
          <p:cNvSpPr txBox="1"/>
          <p:nvPr/>
        </p:nvSpPr>
        <p:spPr>
          <a:xfrm>
            <a:off x="1502912" y="3963733"/>
            <a:ext cx="557136" cy="898398"/>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Start</a:t>
            </a:r>
            <a:endParaRPr sz="1500">
              <a:latin typeface="Arial"/>
              <a:cs typeface="Arial"/>
            </a:endParaRPr>
          </a:p>
          <a:p>
            <a:pPr marL="0">
              <a:lnSpc>
                <a:spcPct val="100000"/>
              </a:lnSpc>
            </a:pPr>
            <a:r>
              <a:rPr sz="1500" spc="10" dirty="0">
                <a:solidFill>
                  <a:srgbClr val="FFFFFF"/>
                </a:solidFill>
                <a:latin typeface="Arial"/>
                <a:cs typeface="Arial"/>
              </a:rPr>
              <a:t>Stop</a:t>
            </a:r>
            <a:endParaRPr sz="1500">
              <a:latin typeface="Arial"/>
              <a:cs typeface="Arial"/>
            </a:endParaRPr>
          </a:p>
          <a:p>
            <a:pPr marL="0">
              <a:lnSpc>
                <a:spcPct val="100000"/>
              </a:lnSpc>
            </a:pPr>
            <a:r>
              <a:rPr sz="1500" spc="10" dirty="0">
                <a:solidFill>
                  <a:srgbClr val="FFFFFF"/>
                </a:solidFill>
                <a:latin typeface="Arial"/>
                <a:cs typeface="Arial"/>
              </a:rPr>
              <a:t>Pause</a:t>
            </a:r>
            <a:endParaRPr sz="1500">
              <a:latin typeface="Arial"/>
              <a:cs typeface="Arial"/>
            </a:endParaRPr>
          </a:p>
          <a:p>
            <a:pPr marL="0">
              <a:lnSpc>
                <a:spcPct val="100000"/>
              </a:lnSpc>
            </a:pPr>
            <a:r>
              <a:rPr sz="1440" spc="10" dirty="0">
                <a:solidFill>
                  <a:srgbClr val="FFFFFF"/>
                </a:solidFill>
                <a:latin typeface="Arial"/>
                <a:cs typeface="Arial"/>
              </a:rPr>
              <a:t>Delete</a:t>
            </a:r>
            <a:endParaRPr sz="1400">
              <a:latin typeface="Arial"/>
              <a:cs typeface="Arial"/>
            </a:endParaRPr>
          </a:p>
        </p:txBody>
      </p:sp>
      <p:sp>
        <p:nvSpPr>
          <p:cNvPr id="26" name="text 1"/>
          <p:cNvSpPr txBox="1"/>
          <p:nvPr/>
        </p:nvSpPr>
        <p:spPr>
          <a:xfrm>
            <a:off x="980011" y="4865942"/>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7" name="text 1"/>
          <p:cNvSpPr txBox="1"/>
          <p:nvPr/>
        </p:nvSpPr>
        <p:spPr>
          <a:xfrm>
            <a:off x="1261105" y="4865941"/>
            <a:ext cx="162237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Image management</a:t>
            </a:r>
            <a:endParaRPr sz="1300">
              <a:latin typeface="Arial"/>
              <a:cs typeface="Arial"/>
            </a:endParaRPr>
          </a:p>
        </p:txBody>
      </p:sp>
      <p:sp>
        <p:nvSpPr>
          <p:cNvPr id="28" name="text 1"/>
          <p:cNvSpPr txBox="1"/>
          <p:nvPr/>
        </p:nvSpPr>
        <p:spPr>
          <a:xfrm>
            <a:off x="980011" y="5182934"/>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9" name="text 1"/>
          <p:cNvSpPr txBox="1"/>
          <p:nvPr/>
        </p:nvSpPr>
        <p:spPr>
          <a:xfrm>
            <a:off x="1261105" y="5182934"/>
            <a:ext cx="356425"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Part</a:t>
            </a:r>
            <a:endParaRPr sz="1400">
              <a:latin typeface="Arial"/>
              <a:cs typeface="Arial"/>
            </a:endParaRPr>
          </a:p>
        </p:txBody>
      </p:sp>
      <p:sp>
        <p:nvSpPr>
          <p:cNvPr id="30" name="text 1"/>
          <p:cNvSpPr txBox="1"/>
          <p:nvPr/>
        </p:nvSpPr>
        <p:spPr>
          <a:xfrm>
            <a:off x="1618673" y="5182934"/>
            <a:ext cx="197091"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of</a:t>
            </a:r>
            <a:endParaRPr sz="1500">
              <a:latin typeface="Arial"/>
              <a:cs typeface="Arial"/>
            </a:endParaRPr>
          </a:p>
        </p:txBody>
      </p:sp>
      <p:sp>
        <p:nvSpPr>
          <p:cNvPr id="31" name="text 1"/>
          <p:cNvSpPr txBox="1"/>
          <p:nvPr/>
        </p:nvSpPr>
        <p:spPr>
          <a:xfrm>
            <a:off x="1816907" y="5182934"/>
            <a:ext cx="561365" cy="212598"/>
          </a:xfrm>
          <a:prstGeom prst="rect">
            <a:avLst/>
          </a:prstGeom>
        </p:spPr>
        <p:txBody>
          <a:bodyPr vert="horz" wrap="none" lIns="0" tIns="0" rIns="0" bIns="0" rtlCol="0">
            <a:spAutoFit/>
          </a:bodyPr>
          <a:lstStyle/>
          <a:p>
            <a:pPr marL="0">
              <a:lnSpc>
                <a:spcPct val="100000"/>
              </a:lnSpc>
            </a:pPr>
            <a:r>
              <a:rPr sz="1229" spc="10" dirty="0">
                <a:solidFill>
                  <a:srgbClr val="1BB398"/>
                </a:solidFill>
                <a:latin typeface="Arial"/>
                <a:cs typeface="Arial"/>
              </a:rPr>
              <a:t>the 1.11</a:t>
            </a:r>
            <a:endParaRPr sz="1200">
              <a:latin typeface="Arial"/>
              <a:cs typeface="Arial"/>
            </a:endParaRPr>
          </a:p>
        </p:txBody>
      </p:sp>
      <p:sp>
        <p:nvSpPr>
          <p:cNvPr id="32" name="text 1"/>
          <p:cNvSpPr txBox="1"/>
          <p:nvPr/>
        </p:nvSpPr>
        <p:spPr>
          <a:xfrm>
            <a:off x="2379416" y="5182934"/>
            <a:ext cx="611238"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release</a:t>
            </a:r>
            <a:endParaRPr sz="1400">
              <a:latin typeface="Arial"/>
              <a:cs typeface="Arial"/>
            </a:endParaRPr>
          </a:p>
        </p:txBody>
      </p:sp>
    </p:spTree>
    <p:extLst>
      <p:ext uri="{BB962C8B-B14F-4D97-AF65-F5344CB8AC3E}">
        <p14:creationId xmlns:p14="http://schemas.microsoft.com/office/powerpoint/2010/main" val="3317614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8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8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8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8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9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455560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Refactoring of the Docker Engine (cont.)</a:t>
            </a:r>
            <a:endParaRPr sz="1900">
              <a:latin typeface="Arial"/>
              <a:cs typeface="Arial"/>
            </a:endParaRPr>
          </a:p>
        </p:txBody>
      </p:sp>
      <p:pic>
        <p:nvPicPr>
          <p:cNvPr id="9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9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097024"/>
            <a:ext cx="5855208" cy="2810256"/>
          </a:xfrm>
          <a:prstGeom prst="rect">
            <a:avLst/>
          </a:prstGeom>
        </p:spPr>
      </p:pic>
      <p:pic>
        <p:nvPicPr>
          <p:cNvPr id="9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110549"/>
            <a:ext cx="455066" cy="212598"/>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shim</a:t>
            </a:r>
            <a:endParaRPr sz="15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1510970"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Implementation of</a:t>
            </a:r>
            <a:endParaRPr sz="1400">
              <a:latin typeface="Arial"/>
              <a:cs typeface="Arial"/>
            </a:endParaRPr>
          </a:p>
        </p:txBody>
      </p:sp>
      <p:sp>
        <p:nvSpPr>
          <p:cNvPr id="7" name="text 1"/>
          <p:cNvSpPr txBox="1"/>
          <p:nvPr/>
        </p:nvSpPr>
        <p:spPr>
          <a:xfrm>
            <a:off x="2773252" y="2415349"/>
            <a:ext cx="1011936"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daemonless</a:t>
            </a:r>
            <a:endParaRPr sz="1400">
              <a:latin typeface="Arial"/>
              <a:cs typeface="Arial"/>
            </a:endParaRPr>
          </a:p>
        </p:txBody>
      </p:sp>
      <p:sp>
        <p:nvSpPr>
          <p:cNvPr id="8" name="text 1"/>
          <p:cNvSpPr txBox="1"/>
          <p:nvPr/>
        </p:nvSpPr>
        <p:spPr>
          <a:xfrm>
            <a:off x="3785865" y="2415349"/>
            <a:ext cx="912457"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Containers</a:t>
            </a:r>
            <a:endParaRPr sz="1400">
              <a:latin typeface="Arial"/>
              <a:cs typeface="Arial"/>
            </a:endParaRPr>
          </a:p>
        </p:txBody>
      </p:sp>
      <p:sp>
        <p:nvSpPr>
          <p:cNvPr id="9" name="text 1"/>
          <p:cNvSpPr txBox="1"/>
          <p:nvPr/>
        </p:nvSpPr>
        <p:spPr>
          <a:xfrm>
            <a:off x="980011" y="2743137"/>
            <a:ext cx="57785" cy="184251"/>
          </a:xfrm>
          <a:prstGeom prst="rect">
            <a:avLst/>
          </a:prstGeom>
        </p:spPr>
        <p:txBody>
          <a:bodyPr vert="horz" wrap="none" lIns="0" tIns="0" rIns="0" bIns="0" rtlCol="0">
            <a:spAutoFit/>
          </a:bodyPr>
          <a:lstStyle/>
          <a:p>
            <a:pPr marL="0">
              <a:lnSpc>
                <a:spcPct val="100000"/>
              </a:lnSpc>
            </a:pPr>
            <a:r>
              <a:rPr sz="1270" spc="10" dirty="0">
                <a:solidFill>
                  <a:srgbClr val="1BB398"/>
                </a:solidFill>
                <a:latin typeface="Arial"/>
                <a:cs typeface="Arial"/>
              </a:rPr>
              <a:t>•</a:t>
            </a:r>
            <a:endParaRPr sz="1200">
              <a:latin typeface="Arial"/>
              <a:cs typeface="Arial"/>
            </a:endParaRPr>
          </a:p>
        </p:txBody>
      </p:sp>
      <p:sp>
        <p:nvSpPr>
          <p:cNvPr id="10" name="text 1"/>
          <p:cNvSpPr txBox="1"/>
          <p:nvPr/>
        </p:nvSpPr>
        <p:spPr>
          <a:xfrm>
            <a:off x="1261105" y="2720150"/>
            <a:ext cx="2590150"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containerd </a:t>
            </a:r>
            <a:r>
              <a:rPr sz="1500" spc="10" dirty="0">
                <a:solidFill>
                  <a:srgbClr val="1BB398"/>
                </a:solidFill>
                <a:latin typeface="Arial"/>
                <a:cs typeface="Arial"/>
              </a:rPr>
              <a:t>forks an instance of</a:t>
            </a:r>
            <a:endParaRPr sz="1500">
              <a:latin typeface="Arial"/>
              <a:cs typeface="Arial"/>
            </a:endParaRPr>
          </a:p>
        </p:txBody>
      </p:sp>
      <p:sp>
        <p:nvSpPr>
          <p:cNvPr id="11" name="text 1"/>
          <p:cNvSpPr txBox="1"/>
          <p:nvPr/>
        </p:nvSpPr>
        <p:spPr>
          <a:xfrm>
            <a:off x="3850212" y="2720150"/>
            <a:ext cx="688382"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runc </a:t>
            </a:r>
            <a:r>
              <a:rPr sz="1500" spc="10" dirty="0">
                <a:solidFill>
                  <a:srgbClr val="1BB398"/>
                </a:solidFill>
                <a:latin typeface="Arial"/>
                <a:cs typeface="Arial"/>
              </a:rPr>
              <a:t>for</a:t>
            </a:r>
            <a:endParaRPr sz="1500">
              <a:latin typeface="Arial"/>
              <a:cs typeface="Arial"/>
            </a:endParaRPr>
          </a:p>
        </p:txBody>
      </p:sp>
      <p:sp>
        <p:nvSpPr>
          <p:cNvPr id="12" name="text 1"/>
          <p:cNvSpPr txBox="1"/>
          <p:nvPr/>
        </p:nvSpPr>
        <p:spPr>
          <a:xfrm>
            <a:off x="4537803" y="2720149"/>
            <a:ext cx="158970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each new container</a:t>
            </a:r>
            <a:endParaRPr sz="1300">
              <a:latin typeface="Arial"/>
              <a:cs typeface="Arial"/>
            </a:endParaRPr>
          </a:p>
        </p:txBody>
      </p:sp>
      <p:sp>
        <p:nvSpPr>
          <p:cNvPr id="13" name="text 1"/>
          <p:cNvSpPr txBox="1"/>
          <p:nvPr/>
        </p:nvSpPr>
        <p:spPr>
          <a:xfrm>
            <a:off x="980011" y="3047937"/>
            <a:ext cx="57785" cy="184251"/>
          </a:xfrm>
          <a:prstGeom prst="rect">
            <a:avLst/>
          </a:prstGeom>
        </p:spPr>
        <p:txBody>
          <a:bodyPr vert="horz" wrap="none" lIns="0" tIns="0" rIns="0" bIns="0" rtlCol="0">
            <a:spAutoFit/>
          </a:bodyPr>
          <a:lstStyle/>
          <a:p>
            <a:pPr marL="0">
              <a:lnSpc>
                <a:spcPct val="100000"/>
              </a:lnSpc>
            </a:pPr>
            <a:r>
              <a:rPr sz="1270" spc="10" dirty="0">
                <a:solidFill>
                  <a:srgbClr val="1BB398"/>
                </a:solidFill>
                <a:latin typeface="Arial"/>
                <a:cs typeface="Arial"/>
              </a:rPr>
              <a:t>•</a:t>
            </a:r>
            <a:endParaRPr sz="1200">
              <a:latin typeface="Arial"/>
              <a:cs typeface="Arial"/>
            </a:endParaRPr>
          </a:p>
        </p:txBody>
      </p:sp>
      <p:sp>
        <p:nvSpPr>
          <p:cNvPr id="14" name="text 1"/>
          <p:cNvSpPr txBox="1"/>
          <p:nvPr/>
        </p:nvSpPr>
        <p:spPr>
          <a:xfrm>
            <a:off x="1261105" y="3024950"/>
            <a:ext cx="1919126"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runc </a:t>
            </a:r>
            <a:r>
              <a:rPr sz="1500" spc="10" dirty="0">
                <a:solidFill>
                  <a:srgbClr val="1BB398"/>
                </a:solidFill>
                <a:latin typeface="Arial"/>
                <a:cs typeface="Arial"/>
              </a:rPr>
              <a:t>process exits after</a:t>
            </a:r>
            <a:endParaRPr sz="1500">
              <a:latin typeface="Arial"/>
              <a:cs typeface="Arial"/>
            </a:endParaRPr>
          </a:p>
        </p:txBody>
      </p:sp>
      <p:sp>
        <p:nvSpPr>
          <p:cNvPr id="15" name="text 1"/>
          <p:cNvSpPr txBox="1"/>
          <p:nvPr/>
        </p:nvSpPr>
        <p:spPr>
          <a:xfrm>
            <a:off x="3179439" y="3024949"/>
            <a:ext cx="1098613"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the container</a:t>
            </a:r>
            <a:endParaRPr sz="1400">
              <a:latin typeface="Arial"/>
              <a:cs typeface="Arial"/>
            </a:endParaRPr>
          </a:p>
        </p:txBody>
      </p:sp>
      <p:sp>
        <p:nvSpPr>
          <p:cNvPr id="16" name="text 1"/>
          <p:cNvSpPr txBox="1"/>
          <p:nvPr/>
        </p:nvSpPr>
        <p:spPr>
          <a:xfrm>
            <a:off x="4278434" y="3024949"/>
            <a:ext cx="81362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is created</a:t>
            </a:r>
            <a:endParaRPr sz="1400">
              <a:latin typeface="Arial"/>
              <a:cs typeface="Arial"/>
            </a:endParaRPr>
          </a:p>
        </p:txBody>
      </p:sp>
      <p:sp>
        <p:nvSpPr>
          <p:cNvPr id="17" name="text 1"/>
          <p:cNvSpPr txBox="1"/>
          <p:nvPr/>
        </p:nvSpPr>
        <p:spPr>
          <a:xfrm>
            <a:off x="980011" y="3364929"/>
            <a:ext cx="57785" cy="184251"/>
          </a:xfrm>
          <a:prstGeom prst="rect">
            <a:avLst/>
          </a:prstGeom>
        </p:spPr>
        <p:txBody>
          <a:bodyPr vert="horz" wrap="none" lIns="0" tIns="0" rIns="0" bIns="0" rtlCol="0">
            <a:spAutoFit/>
          </a:bodyPr>
          <a:lstStyle/>
          <a:p>
            <a:pPr marL="0">
              <a:lnSpc>
                <a:spcPct val="100000"/>
              </a:lnSpc>
            </a:pPr>
            <a:r>
              <a:rPr sz="1270" spc="10" dirty="0">
                <a:solidFill>
                  <a:srgbClr val="1BB398"/>
                </a:solidFill>
                <a:latin typeface="Arial"/>
                <a:cs typeface="Arial"/>
              </a:rPr>
              <a:t>•</a:t>
            </a:r>
            <a:endParaRPr sz="1200">
              <a:latin typeface="Arial"/>
              <a:cs typeface="Arial"/>
            </a:endParaRPr>
          </a:p>
        </p:txBody>
      </p:sp>
      <p:sp>
        <p:nvSpPr>
          <p:cNvPr id="18" name="text 1"/>
          <p:cNvSpPr txBox="1"/>
          <p:nvPr/>
        </p:nvSpPr>
        <p:spPr>
          <a:xfrm>
            <a:off x="1261105" y="3341942"/>
            <a:ext cx="2989164" cy="212598"/>
          </a:xfrm>
          <a:prstGeom prst="rect">
            <a:avLst/>
          </a:prstGeom>
        </p:spPr>
        <p:txBody>
          <a:bodyPr vert="horz" wrap="none" lIns="0" tIns="0" rIns="0" bIns="0" rtlCol="0">
            <a:spAutoFit/>
          </a:bodyPr>
          <a:lstStyle/>
          <a:p>
            <a:pPr marL="0">
              <a:lnSpc>
                <a:spcPct val="100000"/>
              </a:lnSpc>
            </a:pPr>
            <a:r>
              <a:rPr sz="1240" spc="10" dirty="0">
                <a:solidFill>
                  <a:srgbClr val="FFFFFF"/>
                </a:solidFill>
                <a:latin typeface="Arial"/>
                <a:cs typeface="Arial"/>
              </a:rPr>
              <a:t>shim </a:t>
            </a:r>
            <a:r>
              <a:rPr sz="1440" spc="10" dirty="0">
                <a:solidFill>
                  <a:srgbClr val="1BB398"/>
                </a:solidFill>
                <a:latin typeface="Arial"/>
                <a:cs typeface="Arial"/>
              </a:rPr>
              <a:t>process becomes the container</a:t>
            </a:r>
            <a:endParaRPr sz="1400">
              <a:latin typeface="Arial"/>
              <a:cs typeface="Arial"/>
            </a:endParaRPr>
          </a:p>
        </p:txBody>
      </p:sp>
      <p:sp>
        <p:nvSpPr>
          <p:cNvPr id="19" name="text 1"/>
          <p:cNvSpPr txBox="1"/>
          <p:nvPr/>
        </p:nvSpPr>
        <p:spPr>
          <a:xfrm>
            <a:off x="4249478" y="3341941"/>
            <a:ext cx="564070" cy="212599"/>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parent</a:t>
            </a:r>
            <a:endParaRPr sz="1500">
              <a:latin typeface="Arial"/>
              <a:cs typeface="Arial"/>
            </a:endParaRPr>
          </a:p>
        </p:txBody>
      </p:sp>
      <p:sp>
        <p:nvSpPr>
          <p:cNvPr id="20" name="text 1"/>
          <p:cNvSpPr txBox="1"/>
          <p:nvPr/>
        </p:nvSpPr>
        <p:spPr>
          <a:xfrm>
            <a:off x="980011" y="3646741"/>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1" name="text 1"/>
          <p:cNvSpPr txBox="1"/>
          <p:nvPr/>
        </p:nvSpPr>
        <p:spPr>
          <a:xfrm>
            <a:off x="1261105" y="3646741"/>
            <a:ext cx="130688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Responsible for:</a:t>
            </a:r>
            <a:endParaRPr sz="1300">
              <a:latin typeface="Arial"/>
              <a:cs typeface="Arial"/>
            </a:endParaRPr>
          </a:p>
        </p:txBody>
      </p:sp>
      <p:sp>
        <p:nvSpPr>
          <p:cNvPr id="22" name="text 1"/>
          <p:cNvSpPr txBox="1"/>
          <p:nvPr/>
        </p:nvSpPr>
        <p:spPr>
          <a:xfrm>
            <a:off x="1231979" y="3963733"/>
            <a:ext cx="66675" cy="441197"/>
          </a:xfrm>
          <a:prstGeom prst="rect">
            <a:avLst/>
          </a:prstGeom>
        </p:spPr>
        <p:txBody>
          <a:bodyPr vert="horz" wrap="none" lIns="0" tIns="0" rIns="0" bIns="0" rtlCol="0">
            <a:spAutoFit/>
          </a:bodyPr>
          <a:lstStyle/>
          <a:p>
            <a:pPr marL="0">
              <a:lnSpc>
                <a:spcPct val="100000"/>
              </a:lnSpc>
            </a:pPr>
            <a:r>
              <a:rPr sz="1410" spc="10" dirty="0">
                <a:solidFill>
                  <a:srgbClr val="FFFFFF"/>
                </a:solidFill>
                <a:latin typeface="Arial"/>
                <a:cs typeface="Arial"/>
              </a:rPr>
              <a:t>•</a:t>
            </a:r>
            <a:endParaRPr sz="1400">
              <a:latin typeface="Arial"/>
              <a:cs typeface="Arial"/>
            </a:endParaRPr>
          </a:p>
          <a:p>
            <a:pPr marL="0">
              <a:lnSpc>
                <a:spcPct val="100000"/>
              </a:lnSpc>
            </a:pPr>
            <a:r>
              <a:rPr sz="1410" spc="10" dirty="0">
                <a:solidFill>
                  <a:srgbClr val="FFFFFF"/>
                </a:solidFill>
                <a:latin typeface="Arial"/>
                <a:cs typeface="Arial"/>
              </a:rPr>
              <a:t>•</a:t>
            </a:r>
            <a:endParaRPr sz="1400">
              <a:latin typeface="Arial"/>
              <a:cs typeface="Arial"/>
            </a:endParaRPr>
          </a:p>
        </p:txBody>
      </p:sp>
      <p:sp>
        <p:nvSpPr>
          <p:cNvPr id="23" name="text 1"/>
          <p:cNvSpPr txBox="1"/>
          <p:nvPr/>
        </p:nvSpPr>
        <p:spPr>
          <a:xfrm>
            <a:off x="1502912" y="3963733"/>
            <a:ext cx="1612982" cy="212598"/>
          </a:xfrm>
          <a:prstGeom prst="rect">
            <a:avLst/>
          </a:prstGeom>
        </p:spPr>
        <p:txBody>
          <a:bodyPr vert="horz" wrap="none" lIns="0" tIns="0" rIns="0" bIns="0" rtlCol="0">
            <a:spAutoFit/>
          </a:bodyPr>
          <a:lstStyle/>
          <a:p>
            <a:pPr marL="0">
              <a:lnSpc>
                <a:spcPct val="100000"/>
              </a:lnSpc>
            </a:pPr>
            <a:r>
              <a:rPr sz="1349" spc="10" dirty="0">
                <a:solidFill>
                  <a:srgbClr val="FFFFFF"/>
                </a:solidFill>
                <a:latin typeface="Arial"/>
                <a:cs typeface="Arial"/>
              </a:rPr>
              <a:t>STDIN and STDOUT</a:t>
            </a:r>
            <a:endParaRPr sz="1300">
              <a:latin typeface="Arial"/>
              <a:cs typeface="Arial"/>
            </a:endParaRPr>
          </a:p>
        </p:txBody>
      </p:sp>
      <p:sp>
        <p:nvSpPr>
          <p:cNvPr id="24" name="text 1"/>
          <p:cNvSpPr txBox="1"/>
          <p:nvPr/>
        </p:nvSpPr>
        <p:spPr>
          <a:xfrm>
            <a:off x="1502912" y="4192333"/>
            <a:ext cx="3462280" cy="212598"/>
          </a:xfrm>
          <a:prstGeom prst="rect">
            <a:avLst/>
          </a:prstGeom>
        </p:spPr>
        <p:txBody>
          <a:bodyPr vert="horz" wrap="none" lIns="0" tIns="0" rIns="0" bIns="0" rtlCol="0">
            <a:spAutoFit/>
          </a:bodyPr>
          <a:lstStyle/>
          <a:p>
            <a:pPr marL="0">
              <a:lnSpc>
                <a:spcPct val="100000"/>
              </a:lnSpc>
            </a:pPr>
            <a:r>
              <a:rPr sz="1379" spc="10" dirty="0">
                <a:solidFill>
                  <a:srgbClr val="FFFFFF"/>
                </a:solidFill>
                <a:latin typeface="Arial"/>
                <a:cs typeface="Arial"/>
              </a:rPr>
              <a:t>Reporting exit status to the Docker daemon</a:t>
            </a:r>
            <a:endParaRPr sz="1300">
              <a:latin typeface="Arial"/>
              <a:cs typeface="Arial"/>
            </a:endParaRPr>
          </a:p>
        </p:txBody>
      </p:sp>
    </p:spTree>
    <p:extLst>
      <p:ext uri="{BB962C8B-B14F-4D97-AF65-F5344CB8AC3E}">
        <p14:creationId xmlns:p14="http://schemas.microsoft.com/office/powerpoint/2010/main" val="410163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9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9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9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9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10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2265776"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Running Containers</a:t>
            </a:r>
            <a:endParaRPr sz="1900">
              <a:latin typeface="Arial"/>
              <a:cs typeface="Arial"/>
            </a:endParaRPr>
          </a:p>
        </p:txBody>
      </p:sp>
      <p:pic>
        <p:nvPicPr>
          <p:cNvPr id="10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10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7708392" cy="4117848"/>
          </a:xfrm>
          <a:prstGeom prst="rect">
            <a:avLst/>
          </a:prstGeom>
        </p:spPr>
      </p:pic>
      <p:pic>
        <p:nvPicPr>
          <p:cNvPr id="10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122741"/>
            <a:ext cx="6013248" cy="212599"/>
          </a:xfrm>
          <a:prstGeom prst="rect">
            <a:avLst/>
          </a:prstGeom>
        </p:spPr>
        <p:txBody>
          <a:bodyPr vert="horz" wrap="none" lIns="0" tIns="0" rIns="0" bIns="0" rtlCol="0">
            <a:spAutoFit/>
          </a:bodyPr>
          <a:lstStyle/>
          <a:p>
            <a:pPr marL="0">
              <a:lnSpc>
                <a:spcPct val="100000"/>
              </a:lnSpc>
            </a:pPr>
            <a:r>
              <a:rPr sz="1500" spc="10" dirty="0">
                <a:solidFill>
                  <a:srgbClr val="FFFFFF"/>
                </a:solidFill>
                <a:latin typeface="Arial"/>
                <a:cs typeface="Arial"/>
              </a:rPr>
              <a:t>docker  container  run  -it  --name  &lt;NAME&gt;  &lt;IMAGE&gt;:&lt;TAG&gt;</a:t>
            </a:r>
            <a:endParaRPr sz="1500">
              <a:latin typeface="Arial"/>
              <a:cs typeface="Arial"/>
            </a:endParaRPr>
          </a:p>
        </p:txBody>
      </p:sp>
      <p:sp>
        <p:nvSpPr>
          <p:cNvPr id="5" name="text 1"/>
          <p:cNvSpPr txBox="1"/>
          <p:nvPr/>
        </p:nvSpPr>
        <p:spPr>
          <a:xfrm>
            <a:off x="768006" y="2720149"/>
            <a:ext cx="1674990"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Creating a container:</a:t>
            </a:r>
            <a:endParaRPr sz="1300">
              <a:latin typeface="Arial"/>
              <a:cs typeface="Arial"/>
            </a:endParaRPr>
          </a:p>
        </p:txBody>
      </p:sp>
      <p:sp>
        <p:nvSpPr>
          <p:cNvPr id="6" name="text 1"/>
          <p:cNvSpPr txBox="1"/>
          <p:nvPr/>
        </p:nvSpPr>
        <p:spPr>
          <a:xfrm>
            <a:off x="980011" y="30249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7" name="text 1"/>
          <p:cNvSpPr txBox="1"/>
          <p:nvPr/>
        </p:nvSpPr>
        <p:spPr>
          <a:xfrm>
            <a:off x="1261105" y="3024949"/>
            <a:ext cx="934440"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Use the CLI</a:t>
            </a:r>
            <a:endParaRPr sz="1300">
              <a:latin typeface="Arial"/>
              <a:cs typeface="Arial"/>
            </a:endParaRPr>
          </a:p>
        </p:txBody>
      </p:sp>
      <p:sp>
        <p:nvSpPr>
          <p:cNvPr id="8" name="text 1"/>
          <p:cNvSpPr txBox="1"/>
          <p:nvPr/>
        </p:nvSpPr>
        <p:spPr>
          <a:xfrm>
            <a:off x="2195926" y="3024949"/>
            <a:ext cx="1914181"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to execute a command.</a:t>
            </a:r>
            <a:endParaRPr sz="1300">
              <a:latin typeface="Arial"/>
              <a:cs typeface="Arial"/>
            </a:endParaRPr>
          </a:p>
        </p:txBody>
      </p:sp>
      <p:sp>
        <p:nvSpPr>
          <p:cNvPr id="9" name="text 1"/>
          <p:cNvSpPr txBox="1"/>
          <p:nvPr/>
        </p:nvSpPr>
        <p:spPr>
          <a:xfrm>
            <a:off x="980011" y="3341941"/>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0" name="text 1"/>
          <p:cNvSpPr txBox="1"/>
          <p:nvPr/>
        </p:nvSpPr>
        <p:spPr>
          <a:xfrm>
            <a:off x="1261105" y="3341941"/>
            <a:ext cx="603427" cy="212599"/>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Docker</a:t>
            </a:r>
            <a:endParaRPr sz="1400">
              <a:latin typeface="Arial"/>
              <a:cs typeface="Arial"/>
            </a:endParaRPr>
          </a:p>
        </p:txBody>
      </p:sp>
      <p:sp>
        <p:nvSpPr>
          <p:cNvPr id="11" name="text 1"/>
          <p:cNvSpPr txBox="1"/>
          <p:nvPr/>
        </p:nvSpPr>
        <p:spPr>
          <a:xfrm>
            <a:off x="1865675" y="3341941"/>
            <a:ext cx="469696" cy="212599"/>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client</a:t>
            </a:r>
            <a:endParaRPr sz="1500">
              <a:latin typeface="Arial"/>
              <a:cs typeface="Arial"/>
            </a:endParaRPr>
          </a:p>
        </p:txBody>
      </p:sp>
      <p:sp>
        <p:nvSpPr>
          <p:cNvPr id="12" name="text 1"/>
          <p:cNvSpPr txBox="1"/>
          <p:nvPr/>
        </p:nvSpPr>
        <p:spPr>
          <a:xfrm>
            <a:off x="2336515" y="3341941"/>
            <a:ext cx="2672372"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uses the appropriate API payload.</a:t>
            </a:r>
            <a:endParaRPr sz="1300">
              <a:latin typeface="Arial"/>
              <a:cs typeface="Arial"/>
            </a:endParaRPr>
          </a:p>
        </p:txBody>
      </p:sp>
      <p:sp>
        <p:nvSpPr>
          <p:cNvPr id="13" name="text 1"/>
          <p:cNvSpPr txBox="1"/>
          <p:nvPr/>
        </p:nvSpPr>
        <p:spPr>
          <a:xfrm>
            <a:off x="980011" y="3646741"/>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4" name="text 1"/>
          <p:cNvSpPr txBox="1"/>
          <p:nvPr/>
        </p:nvSpPr>
        <p:spPr>
          <a:xfrm>
            <a:off x="1261105" y="3646741"/>
            <a:ext cx="1210017"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The command</a:t>
            </a:r>
            <a:endParaRPr sz="1400">
              <a:latin typeface="Arial"/>
              <a:cs typeface="Arial"/>
            </a:endParaRPr>
          </a:p>
        </p:txBody>
      </p:sp>
      <p:sp>
        <p:nvSpPr>
          <p:cNvPr id="15" name="text 1"/>
          <p:cNvSpPr txBox="1"/>
          <p:nvPr/>
        </p:nvSpPr>
        <p:spPr>
          <a:xfrm>
            <a:off x="2471839" y="3646741"/>
            <a:ext cx="169091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POSTs to the correct</a:t>
            </a:r>
            <a:endParaRPr sz="1300">
              <a:latin typeface="Arial"/>
              <a:cs typeface="Arial"/>
            </a:endParaRPr>
          </a:p>
        </p:txBody>
      </p:sp>
      <p:sp>
        <p:nvSpPr>
          <p:cNvPr id="16" name="text 1"/>
          <p:cNvSpPr txBox="1"/>
          <p:nvPr/>
        </p:nvSpPr>
        <p:spPr>
          <a:xfrm>
            <a:off x="4163898" y="3646741"/>
            <a:ext cx="1086193"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API endpoint.</a:t>
            </a:r>
            <a:endParaRPr sz="1300">
              <a:latin typeface="Arial"/>
              <a:cs typeface="Arial"/>
            </a:endParaRPr>
          </a:p>
        </p:txBody>
      </p:sp>
      <p:sp>
        <p:nvSpPr>
          <p:cNvPr id="17" name="text 1"/>
          <p:cNvSpPr txBox="1"/>
          <p:nvPr/>
        </p:nvSpPr>
        <p:spPr>
          <a:xfrm>
            <a:off x="980011" y="3963733"/>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8" name="text 1"/>
          <p:cNvSpPr txBox="1"/>
          <p:nvPr/>
        </p:nvSpPr>
        <p:spPr>
          <a:xfrm>
            <a:off x="1261105" y="3963733"/>
            <a:ext cx="94943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Docker</a:t>
            </a:r>
            <a:endParaRPr sz="1300">
              <a:latin typeface="Arial"/>
              <a:cs typeface="Arial"/>
            </a:endParaRPr>
          </a:p>
        </p:txBody>
      </p:sp>
      <p:sp>
        <p:nvSpPr>
          <p:cNvPr id="19" name="text 1"/>
          <p:cNvSpPr txBox="1"/>
          <p:nvPr/>
        </p:nvSpPr>
        <p:spPr>
          <a:xfrm>
            <a:off x="2210919" y="3963733"/>
            <a:ext cx="2421637"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daemon receives instructions.</a:t>
            </a:r>
            <a:endParaRPr sz="1300">
              <a:latin typeface="Arial"/>
              <a:cs typeface="Arial"/>
            </a:endParaRPr>
          </a:p>
        </p:txBody>
      </p:sp>
      <p:sp>
        <p:nvSpPr>
          <p:cNvPr id="20" name="text 1"/>
          <p:cNvSpPr txBox="1"/>
          <p:nvPr/>
        </p:nvSpPr>
        <p:spPr>
          <a:xfrm>
            <a:off x="980011" y="4268534"/>
            <a:ext cx="66675" cy="212597"/>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1" name="text 1"/>
          <p:cNvSpPr txBox="1"/>
          <p:nvPr/>
        </p:nvSpPr>
        <p:spPr>
          <a:xfrm>
            <a:off x="1261105" y="4268534"/>
            <a:ext cx="94943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Docker</a:t>
            </a:r>
            <a:endParaRPr sz="1300">
              <a:latin typeface="Arial"/>
              <a:cs typeface="Arial"/>
            </a:endParaRPr>
          </a:p>
        </p:txBody>
      </p:sp>
      <p:sp>
        <p:nvSpPr>
          <p:cNvPr id="22" name="text 1"/>
          <p:cNvSpPr txBox="1"/>
          <p:nvPr/>
        </p:nvSpPr>
        <p:spPr>
          <a:xfrm>
            <a:off x="2210919" y="4268534"/>
            <a:ext cx="1090173"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daemon calls</a:t>
            </a:r>
            <a:endParaRPr sz="1300">
              <a:latin typeface="Arial"/>
              <a:cs typeface="Arial"/>
            </a:endParaRPr>
          </a:p>
        </p:txBody>
      </p:sp>
      <p:sp>
        <p:nvSpPr>
          <p:cNvPr id="23" name="text 1"/>
          <p:cNvSpPr txBox="1"/>
          <p:nvPr/>
        </p:nvSpPr>
        <p:spPr>
          <a:xfrm>
            <a:off x="3301572" y="4268534"/>
            <a:ext cx="1617999"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containerd </a:t>
            </a:r>
            <a:r>
              <a:rPr sz="1500" spc="10" dirty="0">
                <a:solidFill>
                  <a:srgbClr val="1BB398"/>
                </a:solidFill>
                <a:latin typeface="Arial"/>
                <a:cs typeface="Arial"/>
              </a:rPr>
              <a:t>to start</a:t>
            </a:r>
            <a:endParaRPr sz="1500">
              <a:latin typeface="Arial"/>
              <a:cs typeface="Arial"/>
            </a:endParaRPr>
          </a:p>
        </p:txBody>
      </p:sp>
      <p:sp>
        <p:nvSpPr>
          <p:cNvPr id="24" name="text 1"/>
          <p:cNvSpPr txBox="1"/>
          <p:nvPr/>
        </p:nvSpPr>
        <p:spPr>
          <a:xfrm>
            <a:off x="4920523" y="4268534"/>
            <a:ext cx="1325365"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a new container.</a:t>
            </a:r>
            <a:endParaRPr sz="1300">
              <a:latin typeface="Arial"/>
              <a:cs typeface="Arial"/>
            </a:endParaRPr>
          </a:p>
        </p:txBody>
      </p:sp>
      <p:sp>
        <p:nvSpPr>
          <p:cNvPr id="25" name="text 1"/>
          <p:cNvSpPr txBox="1"/>
          <p:nvPr/>
        </p:nvSpPr>
        <p:spPr>
          <a:xfrm>
            <a:off x="980011" y="4573334"/>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26" name="text 1"/>
          <p:cNvSpPr txBox="1"/>
          <p:nvPr/>
        </p:nvSpPr>
        <p:spPr>
          <a:xfrm>
            <a:off x="1261105" y="4573334"/>
            <a:ext cx="94943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Docker</a:t>
            </a:r>
            <a:endParaRPr sz="1300">
              <a:latin typeface="Arial"/>
              <a:cs typeface="Arial"/>
            </a:endParaRPr>
          </a:p>
        </p:txBody>
      </p:sp>
      <p:sp>
        <p:nvSpPr>
          <p:cNvPr id="27" name="text 1"/>
          <p:cNvSpPr txBox="1"/>
          <p:nvPr/>
        </p:nvSpPr>
        <p:spPr>
          <a:xfrm>
            <a:off x="2210919" y="4573334"/>
            <a:ext cx="1111910"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daemon uses</a:t>
            </a:r>
            <a:endParaRPr sz="1300">
              <a:latin typeface="Arial"/>
              <a:cs typeface="Arial"/>
            </a:endParaRPr>
          </a:p>
        </p:txBody>
      </p:sp>
      <p:sp>
        <p:nvSpPr>
          <p:cNvPr id="28" name="text 1"/>
          <p:cNvSpPr txBox="1"/>
          <p:nvPr/>
        </p:nvSpPr>
        <p:spPr>
          <a:xfrm>
            <a:off x="3323584" y="4573334"/>
            <a:ext cx="461947" cy="212598"/>
          </a:xfrm>
          <a:prstGeom prst="rect">
            <a:avLst/>
          </a:prstGeom>
        </p:spPr>
        <p:txBody>
          <a:bodyPr vert="horz" wrap="none" lIns="0" tIns="0" rIns="0" bIns="0" rtlCol="0">
            <a:spAutoFit/>
          </a:bodyPr>
          <a:lstStyle/>
          <a:p>
            <a:pPr marL="0">
              <a:lnSpc>
                <a:spcPct val="100000"/>
              </a:lnSpc>
            </a:pPr>
            <a:r>
              <a:rPr sz="1149" spc="10" dirty="0">
                <a:solidFill>
                  <a:srgbClr val="FFFFFF"/>
                </a:solidFill>
                <a:latin typeface="Arial"/>
                <a:cs typeface="Arial"/>
              </a:rPr>
              <a:t>gRPC</a:t>
            </a:r>
            <a:r>
              <a:rPr sz="1349" spc="10" dirty="0">
                <a:solidFill>
                  <a:srgbClr val="1BB398"/>
                </a:solidFill>
                <a:latin typeface="Arial"/>
                <a:cs typeface="Arial"/>
              </a:rPr>
              <a:t>,</a:t>
            </a:r>
            <a:endParaRPr sz="1300">
              <a:latin typeface="Arial"/>
              <a:cs typeface="Arial"/>
            </a:endParaRPr>
          </a:p>
        </p:txBody>
      </p:sp>
      <p:sp>
        <p:nvSpPr>
          <p:cNvPr id="29" name="text 1"/>
          <p:cNvSpPr txBox="1"/>
          <p:nvPr/>
        </p:nvSpPr>
        <p:spPr>
          <a:xfrm>
            <a:off x="3785875" y="4573334"/>
            <a:ext cx="1373790" cy="212598"/>
          </a:xfrm>
          <a:prstGeom prst="rect">
            <a:avLst/>
          </a:prstGeom>
        </p:spPr>
        <p:txBody>
          <a:bodyPr vert="horz" wrap="none" lIns="0" tIns="0" rIns="0" bIns="0" rtlCol="0">
            <a:spAutoFit/>
          </a:bodyPr>
          <a:lstStyle/>
          <a:p>
            <a:pPr marL="0">
              <a:lnSpc>
                <a:spcPct val="100000"/>
              </a:lnSpc>
            </a:pPr>
            <a:r>
              <a:rPr sz="1289" spc="10" dirty="0">
                <a:solidFill>
                  <a:srgbClr val="1BB398"/>
                </a:solidFill>
                <a:latin typeface="Arial"/>
                <a:cs typeface="Arial"/>
              </a:rPr>
              <a:t>a CRUD style API.</a:t>
            </a:r>
            <a:endParaRPr sz="1200">
              <a:latin typeface="Arial"/>
              <a:cs typeface="Arial"/>
            </a:endParaRPr>
          </a:p>
        </p:txBody>
      </p:sp>
      <p:sp>
        <p:nvSpPr>
          <p:cNvPr id="30" name="text 1"/>
          <p:cNvSpPr txBox="1"/>
          <p:nvPr/>
        </p:nvSpPr>
        <p:spPr>
          <a:xfrm>
            <a:off x="980011" y="4913313"/>
            <a:ext cx="57785" cy="184251"/>
          </a:xfrm>
          <a:prstGeom prst="rect">
            <a:avLst/>
          </a:prstGeom>
        </p:spPr>
        <p:txBody>
          <a:bodyPr vert="horz" wrap="none" lIns="0" tIns="0" rIns="0" bIns="0" rtlCol="0">
            <a:spAutoFit/>
          </a:bodyPr>
          <a:lstStyle/>
          <a:p>
            <a:pPr marL="0">
              <a:lnSpc>
                <a:spcPct val="100000"/>
              </a:lnSpc>
            </a:pPr>
            <a:r>
              <a:rPr sz="1270" spc="10" dirty="0">
                <a:solidFill>
                  <a:srgbClr val="FFFFFF"/>
                </a:solidFill>
                <a:latin typeface="Arial"/>
                <a:cs typeface="Arial"/>
              </a:rPr>
              <a:t>•</a:t>
            </a:r>
            <a:endParaRPr sz="1200">
              <a:latin typeface="Arial"/>
              <a:cs typeface="Arial"/>
            </a:endParaRPr>
          </a:p>
        </p:txBody>
      </p:sp>
      <p:sp>
        <p:nvSpPr>
          <p:cNvPr id="31" name="text 1"/>
          <p:cNvSpPr txBox="1"/>
          <p:nvPr/>
        </p:nvSpPr>
        <p:spPr>
          <a:xfrm>
            <a:off x="1261105" y="4890325"/>
            <a:ext cx="2222150"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containerd </a:t>
            </a:r>
            <a:r>
              <a:rPr sz="1500" spc="10" dirty="0">
                <a:solidFill>
                  <a:srgbClr val="1BB398"/>
                </a:solidFill>
                <a:latin typeface="Arial"/>
                <a:cs typeface="Arial"/>
              </a:rPr>
              <a:t>creates an OCI</a:t>
            </a:r>
            <a:endParaRPr sz="1500">
              <a:latin typeface="Arial"/>
              <a:cs typeface="Arial"/>
            </a:endParaRPr>
          </a:p>
        </p:txBody>
      </p:sp>
      <p:sp>
        <p:nvSpPr>
          <p:cNvPr id="32" name="text 1"/>
          <p:cNvSpPr txBox="1"/>
          <p:nvPr/>
        </p:nvSpPr>
        <p:spPr>
          <a:xfrm>
            <a:off x="3484589" y="4890325"/>
            <a:ext cx="1917212"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bundle from the Docker</a:t>
            </a:r>
            <a:endParaRPr sz="1300">
              <a:latin typeface="Arial"/>
              <a:cs typeface="Arial"/>
            </a:endParaRPr>
          </a:p>
        </p:txBody>
      </p:sp>
      <p:sp>
        <p:nvSpPr>
          <p:cNvPr id="33" name="text 1"/>
          <p:cNvSpPr txBox="1"/>
          <p:nvPr/>
        </p:nvSpPr>
        <p:spPr>
          <a:xfrm>
            <a:off x="5403134" y="4890325"/>
            <a:ext cx="549000"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image.</a:t>
            </a:r>
            <a:endParaRPr sz="1300">
              <a:latin typeface="Arial"/>
              <a:cs typeface="Arial"/>
            </a:endParaRPr>
          </a:p>
        </p:txBody>
      </p:sp>
      <p:sp>
        <p:nvSpPr>
          <p:cNvPr id="34" name="text 1"/>
          <p:cNvSpPr txBox="1"/>
          <p:nvPr/>
        </p:nvSpPr>
        <p:spPr>
          <a:xfrm>
            <a:off x="980011" y="5195126"/>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35" name="text 1"/>
          <p:cNvSpPr txBox="1"/>
          <p:nvPr/>
        </p:nvSpPr>
        <p:spPr>
          <a:xfrm>
            <a:off x="1261105" y="5195125"/>
            <a:ext cx="401078"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Tells</a:t>
            </a:r>
            <a:endParaRPr sz="1500">
              <a:latin typeface="Arial"/>
              <a:cs typeface="Arial"/>
            </a:endParaRPr>
          </a:p>
        </p:txBody>
      </p:sp>
      <p:sp>
        <p:nvSpPr>
          <p:cNvPr id="36" name="text 1"/>
          <p:cNvSpPr txBox="1"/>
          <p:nvPr/>
        </p:nvSpPr>
        <p:spPr>
          <a:xfrm>
            <a:off x="1662424" y="5195125"/>
            <a:ext cx="2105939"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runc </a:t>
            </a:r>
            <a:r>
              <a:rPr sz="1500" spc="10" dirty="0">
                <a:solidFill>
                  <a:srgbClr val="1BB398"/>
                </a:solidFill>
                <a:latin typeface="Arial"/>
                <a:cs typeface="Arial"/>
              </a:rPr>
              <a:t>to create a container</a:t>
            </a:r>
            <a:endParaRPr sz="1500">
              <a:latin typeface="Arial"/>
              <a:cs typeface="Arial"/>
            </a:endParaRPr>
          </a:p>
        </p:txBody>
      </p:sp>
      <p:sp>
        <p:nvSpPr>
          <p:cNvPr id="37" name="text 1"/>
          <p:cNvSpPr txBox="1"/>
          <p:nvPr/>
        </p:nvSpPr>
        <p:spPr>
          <a:xfrm>
            <a:off x="3769317" y="5195125"/>
            <a:ext cx="1087869"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using the OCI</a:t>
            </a:r>
            <a:endParaRPr sz="1300">
              <a:latin typeface="Arial"/>
              <a:cs typeface="Arial"/>
            </a:endParaRPr>
          </a:p>
        </p:txBody>
      </p:sp>
      <p:sp>
        <p:nvSpPr>
          <p:cNvPr id="38" name="text 1"/>
          <p:cNvSpPr txBox="1"/>
          <p:nvPr/>
        </p:nvSpPr>
        <p:spPr>
          <a:xfrm>
            <a:off x="4858140" y="5195125"/>
            <a:ext cx="589464"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bundle</a:t>
            </a:r>
            <a:endParaRPr sz="1500">
              <a:latin typeface="Arial"/>
              <a:cs typeface="Arial"/>
            </a:endParaRPr>
          </a:p>
        </p:txBody>
      </p:sp>
      <p:sp>
        <p:nvSpPr>
          <p:cNvPr id="39" name="text 1"/>
          <p:cNvSpPr txBox="1"/>
          <p:nvPr/>
        </p:nvSpPr>
        <p:spPr>
          <a:xfrm>
            <a:off x="980011" y="5535104"/>
            <a:ext cx="57785" cy="184251"/>
          </a:xfrm>
          <a:prstGeom prst="rect">
            <a:avLst/>
          </a:prstGeom>
        </p:spPr>
        <p:txBody>
          <a:bodyPr vert="horz" wrap="none" lIns="0" tIns="0" rIns="0" bIns="0" rtlCol="0">
            <a:spAutoFit/>
          </a:bodyPr>
          <a:lstStyle/>
          <a:p>
            <a:pPr marL="0">
              <a:lnSpc>
                <a:spcPct val="100000"/>
              </a:lnSpc>
            </a:pPr>
            <a:r>
              <a:rPr sz="1270" spc="10" dirty="0">
                <a:solidFill>
                  <a:srgbClr val="FFFFFF"/>
                </a:solidFill>
                <a:latin typeface="Arial"/>
                <a:cs typeface="Arial"/>
              </a:rPr>
              <a:t>•</a:t>
            </a:r>
            <a:endParaRPr sz="1200">
              <a:latin typeface="Arial"/>
              <a:cs typeface="Arial"/>
            </a:endParaRPr>
          </a:p>
        </p:txBody>
      </p:sp>
      <p:sp>
        <p:nvSpPr>
          <p:cNvPr id="40" name="text 1"/>
          <p:cNvSpPr txBox="1"/>
          <p:nvPr/>
        </p:nvSpPr>
        <p:spPr>
          <a:xfrm>
            <a:off x="1261105" y="5512118"/>
            <a:ext cx="2197570" cy="212598"/>
          </a:xfrm>
          <a:prstGeom prst="rect">
            <a:avLst/>
          </a:prstGeom>
        </p:spPr>
        <p:txBody>
          <a:bodyPr vert="horz" wrap="none" lIns="0" tIns="0" rIns="0" bIns="0" rtlCol="0">
            <a:spAutoFit/>
          </a:bodyPr>
          <a:lstStyle/>
          <a:p>
            <a:pPr marL="0">
              <a:lnSpc>
                <a:spcPct val="100000"/>
              </a:lnSpc>
            </a:pPr>
            <a:r>
              <a:rPr sz="1240" spc="10" dirty="0">
                <a:solidFill>
                  <a:srgbClr val="FFFFFF"/>
                </a:solidFill>
                <a:latin typeface="Arial"/>
                <a:cs typeface="Arial"/>
              </a:rPr>
              <a:t>runc </a:t>
            </a:r>
            <a:r>
              <a:rPr sz="1440" spc="10" dirty="0">
                <a:solidFill>
                  <a:srgbClr val="1BB398"/>
                </a:solidFill>
                <a:latin typeface="Arial"/>
                <a:cs typeface="Arial"/>
              </a:rPr>
              <a:t>interfaces with the OS</a:t>
            </a:r>
            <a:endParaRPr sz="1400">
              <a:latin typeface="Arial"/>
              <a:cs typeface="Arial"/>
            </a:endParaRPr>
          </a:p>
        </p:txBody>
      </p:sp>
      <p:sp>
        <p:nvSpPr>
          <p:cNvPr id="41" name="text 1"/>
          <p:cNvSpPr txBox="1"/>
          <p:nvPr/>
        </p:nvSpPr>
        <p:spPr>
          <a:xfrm>
            <a:off x="3459052" y="5512117"/>
            <a:ext cx="51204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kernal</a:t>
            </a:r>
            <a:endParaRPr sz="1300">
              <a:latin typeface="Arial"/>
              <a:cs typeface="Arial"/>
            </a:endParaRPr>
          </a:p>
        </p:txBody>
      </p:sp>
      <p:sp>
        <p:nvSpPr>
          <p:cNvPr id="42" name="text 1"/>
          <p:cNvSpPr txBox="1"/>
          <p:nvPr/>
        </p:nvSpPr>
        <p:spPr>
          <a:xfrm>
            <a:off x="3972132" y="5512117"/>
            <a:ext cx="483355"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to get</a:t>
            </a:r>
            <a:endParaRPr sz="1400">
              <a:latin typeface="Arial"/>
              <a:cs typeface="Arial"/>
            </a:endParaRPr>
          </a:p>
        </p:txBody>
      </p:sp>
      <p:sp>
        <p:nvSpPr>
          <p:cNvPr id="43" name="text 1"/>
          <p:cNvSpPr txBox="1"/>
          <p:nvPr/>
        </p:nvSpPr>
        <p:spPr>
          <a:xfrm>
            <a:off x="4456440" y="5512117"/>
            <a:ext cx="352455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constructs needed to create a container</a:t>
            </a:r>
            <a:endParaRPr sz="1300">
              <a:latin typeface="Arial"/>
              <a:cs typeface="Arial"/>
            </a:endParaRPr>
          </a:p>
        </p:txBody>
      </p:sp>
    </p:spTree>
    <p:extLst>
      <p:ext uri="{BB962C8B-B14F-4D97-AF65-F5344CB8AC3E}">
        <p14:creationId xmlns:p14="http://schemas.microsoft.com/office/powerpoint/2010/main" val="2359106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10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10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10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10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11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3082199"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Running Containers (cont.)</a:t>
            </a:r>
            <a:endParaRPr sz="1900">
              <a:latin typeface="Arial"/>
              <a:cs typeface="Arial"/>
            </a:endParaRPr>
          </a:p>
        </p:txBody>
      </p:sp>
      <p:pic>
        <p:nvPicPr>
          <p:cNvPr id="11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36" y="2118360"/>
            <a:ext cx="9079992" cy="4108704"/>
          </a:xfrm>
          <a:prstGeom prst="rect">
            <a:avLst/>
          </a:prstGeom>
        </p:spPr>
      </p:pic>
      <p:pic>
        <p:nvPicPr>
          <p:cNvPr id="11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6" y="2109216"/>
            <a:ext cx="5986271" cy="1947672"/>
          </a:xfrm>
          <a:prstGeom prst="rect">
            <a:avLst/>
          </a:prstGeom>
        </p:spPr>
      </p:pic>
      <p:pic>
        <p:nvPicPr>
          <p:cNvPr id="11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470" y="2068156"/>
            <a:ext cx="8778240" cy="3807555"/>
          </a:xfrm>
          <a:prstGeom prst="rect">
            <a:avLst/>
          </a:prstGeom>
        </p:spPr>
      </p:pic>
      <p:sp>
        <p:nvSpPr>
          <p:cNvPr id="4" name="text 1"/>
          <p:cNvSpPr txBox="1"/>
          <p:nvPr/>
        </p:nvSpPr>
        <p:spPr>
          <a:xfrm>
            <a:off x="768006" y="2095309"/>
            <a:ext cx="1674990"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Creating a container:</a:t>
            </a:r>
            <a:endParaRPr sz="1300">
              <a:latin typeface="Arial"/>
              <a:cs typeface="Arial"/>
            </a:endParaRPr>
          </a:p>
        </p:txBody>
      </p:sp>
      <p:sp>
        <p:nvSpPr>
          <p:cNvPr id="5" name="text 1"/>
          <p:cNvSpPr txBox="1"/>
          <p:nvPr/>
        </p:nvSpPr>
        <p:spPr>
          <a:xfrm>
            <a:off x="980011" y="24153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6" name="text 1"/>
          <p:cNvSpPr txBox="1"/>
          <p:nvPr/>
        </p:nvSpPr>
        <p:spPr>
          <a:xfrm>
            <a:off x="1261105" y="2415349"/>
            <a:ext cx="2167204"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This includes namespaces,</a:t>
            </a:r>
            <a:endParaRPr sz="1300">
              <a:latin typeface="Arial"/>
              <a:cs typeface="Arial"/>
            </a:endParaRPr>
          </a:p>
        </p:txBody>
      </p:sp>
      <p:sp>
        <p:nvSpPr>
          <p:cNvPr id="7" name="text 1"/>
          <p:cNvSpPr txBox="1"/>
          <p:nvPr/>
        </p:nvSpPr>
        <p:spPr>
          <a:xfrm>
            <a:off x="3428572" y="2415349"/>
            <a:ext cx="755768"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cgroups</a:t>
            </a:r>
            <a:r>
              <a:rPr sz="1500" spc="10" dirty="0">
                <a:solidFill>
                  <a:srgbClr val="1BB398"/>
                </a:solidFill>
                <a:latin typeface="Arial"/>
                <a:cs typeface="Arial"/>
              </a:rPr>
              <a:t>,</a:t>
            </a:r>
            <a:endParaRPr sz="1500">
              <a:latin typeface="Arial"/>
              <a:cs typeface="Arial"/>
            </a:endParaRPr>
          </a:p>
        </p:txBody>
      </p:sp>
      <p:sp>
        <p:nvSpPr>
          <p:cNvPr id="8" name="text 1"/>
          <p:cNvSpPr txBox="1"/>
          <p:nvPr/>
        </p:nvSpPr>
        <p:spPr>
          <a:xfrm>
            <a:off x="4185483" y="2415349"/>
            <a:ext cx="327374" cy="212598"/>
          </a:xfrm>
          <a:prstGeom prst="rect">
            <a:avLst/>
          </a:prstGeom>
        </p:spPr>
        <p:txBody>
          <a:bodyPr vert="horz" wrap="none" lIns="0" tIns="0" rIns="0" bIns="0" rtlCol="0">
            <a:spAutoFit/>
          </a:bodyPr>
          <a:lstStyle/>
          <a:p>
            <a:pPr marL="0">
              <a:lnSpc>
                <a:spcPct val="100000"/>
              </a:lnSpc>
            </a:pPr>
            <a:r>
              <a:rPr sz="1470" spc="10" dirty="0">
                <a:solidFill>
                  <a:srgbClr val="1BB398"/>
                </a:solidFill>
                <a:latin typeface="Arial"/>
                <a:cs typeface="Arial"/>
              </a:rPr>
              <a:t>etc.</a:t>
            </a:r>
            <a:endParaRPr sz="1400">
              <a:latin typeface="Arial"/>
              <a:cs typeface="Arial"/>
            </a:endParaRPr>
          </a:p>
        </p:txBody>
      </p:sp>
      <p:sp>
        <p:nvSpPr>
          <p:cNvPr id="9" name="text 1"/>
          <p:cNvSpPr txBox="1"/>
          <p:nvPr/>
        </p:nvSpPr>
        <p:spPr>
          <a:xfrm>
            <a:off x="980011" y="27201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0" name="text 1"/>
          <p:cNvSpPr txBox="1"/>
          <p:nvPr/>
        </p:nvSpPr>
        <p:spPr>
          <a:xfrm>
            <a:off x="1261105" y="2720149"/>
            <a:ext cx="1144066"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The container</a:t>
            </a:r>
            <a:endParaRPr sz="1300">
              <a:latin typeface="Arial"/>
              <a:cs typeface="Arial"/>
            </a:endParaRPr>
          </a:p>
        </p:txBody>
      </p:sp>
      <p:sp>
        <p:nvSpPr>
          <p:cNvPr id="11" name="text 1"/>
          <p:cNvSpPr txBox="1"/>
          <p:nvPr/>
        </p:nvSpPr>
        <p:spPr>
          <a:xfrm>
            <a:off x="2405552" y="2720149"/>
            <a:ext cx="2868589"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process is started as a child process</a:t>
            </a:r>
            <a:endParaRPr sz="1300">
              <a:latin typeface="Arial"/>
              <a:cs typeface="Arial"/>
            </a:endParaRPr>
          </a:p>
        </p:txBody>
      </p:sp>
      <p:sp>
        <p:nvSpPr>
          <p:cNvPr id="12" name="text 1"/>
          <p:cNvSpPr txBox="1"/>
          <p:nvPr/>
        </p:nvSpPr>
        <p:spPr>
          <a:xfrm>
            <a:off x="980011" y="3024949"/>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3" name="text 1"/>
          <p:cNvSpPr txBox="1"/>
          <p:nvPr/>
        </p:nvSpPr>
        <p:spPr>
          <a:xfrm>
            <a:off x="1261105" y="3024949"/>
            <a:ext cx="1570119" cy="212598"/>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Once the container</a:t>
            </a:r>
            <a:endParaRPr sz="1300">
              <a:latin typeface="Arial"/>
              <a:cs typeface="Arial"/>
            </a:endParaRPr>
          </a:p>
        </p:txBody>
      </p:sp>
      <p:sp>
        <p:nvSpPr>
          <p:cNvPr id="14" name="text 1"/>
          <p:cNvSpPr txBox="1"/>
          <p:nvPr/>
        </p:nvSpPr>
        <p:spPr>
          <a:xfrm>
            <a:off x="2832748" y="3024949"/>
            <a:ext cx="484689" cy="212598"/>
          </a:xfrm>
          <a:prstGeom prst="rect">
            <a:avLst/>
          </a:prstGeom>
        </p:spPr>
        <p:txBody>
          <a:bodyPr vert="horz" wrap="none" lIns="0" tIns="0" rIns="0" bIns="0" rtlCol="0">
            <a:spAutoFit/>
          </a:bodyPr>
          <a:lstStyle/>
          <a:p>
            <a:pPr marL="0">
              <a:lnSpc>
                <a:spcPct val="100000"/>
              </a:lnSpc>
            </a:pPr>
            <a:r>
              <a:rPr sz="1440" spc="10" dirty="0">
                <a:solidFill>
                  <a:srgbClr val="1BB398"/>
                </a:solidFill>
                <a:latin typeface="Arial"/>
                <a:cs typeface="Arial"/>
              </a:rPr>
              <a:t>starts</a:t>
            </a:r>
            <a:endParaRPr sz="1400">
              <a:latin typeface="Arial"/>
              <a:cs typeface="Arial"/>
            </a:endParaRPr>
          </a:p>
        </p:txBody>
      </p:sp>
      <p:sp>
        <p:nvSpPr>
          <p:cNvPr id="15" name="text 1"/>
          <p:cNvSpPr txBox="1"/>
          <p:nvPr/>
        </p:nvSpPr>
        <p:spPr>
          <a:xfrm>
            <a:off x="3318504" y="3024950"/>
            <a:ext cx="697449" cy="212598"/>
          </a:xfrm>
          <a:prstGeom prst="rect">
            <a:avLst/>
          </a:prstGeom>
        </p:spPr>
        <p:txBody>
          <a:bodyPr vert="horz" wrap="none" lIns="0" tIns="0" rIns="0" bIns="0" rtlCol="0">
            <a:spAutoFit/>
          </a:bodyPr>
          <a:lstStyle/>
          <a:p>
            <a:pPr marL="0">
              <a:lnSpc>
                <a:spcPct val="100000"/>
              </a:lnSpc>
            </a:pPr>
            <a:r>
              <a:rPr sz="1300" spc="10" dirty="0">
                <a:solidFill>
                  <a:srgbClr val="FFFFFF"/>
                </a:solidFill>
                <a:latin typeface="Arial"/>
                <a:cs typeface="Arial"/>
              </a:rPr>
              <a:t>runc </a:t>
            </a:r>
            <a:r>
              <a:rPr sz="1500" spc="10" dirty="0">
                <a:solidFill>
                  <a:srgbClr val="1BB398"/>
                </a:solidFill>
                <a:latin typeface="Arial"/>
                <a:cs typeface="Arial"/>
              </a:rPr>
              <a:t>will</a:t>
            </a:r>
            <a:endParaRPr sz="1500">
              <a:latin typeface="Arial"/>
              <a:cs typeface="Arial"/>
            </a:endParaRPr>
          </a:p>
        </p:txBody>
      </p:sp>
      <p:sp>
        <p:nvSpPr>
          <p:cNvPr id="16" name="text 1"/>
          <p:cNvSpPr txBox="1"/>
          <p:nvPr/>
        </p:nvSpPr>
        <p:spPr>
          <a:xfrm>
            <a:off x="4016306" y="3024949"/>
            <a:ext cx="318134" cy="212598"/>
          </a:xfrm>
          <a:prstGeom prst="rect">
            <a:avLst/>
          </a:prstGeom>
        </p:spPr>
        <p:txBody>
          <a:bodyPr vert="horz" wrap="none" lIns="0" tIns="0" rIns="0" bIns="0" rtlCol="0">
            <a:spAutoFit/>
          </a:bodyPr>
          <a:lstStyle/>
          <a:p>
            <a:pPr marL="0">
              <a:lnSpc>
                <a:spcPct val="100000"/>
              </a:lnSpc>
            </a:pPr>
            <a:r>
              <a:rPr sz="1500" spc="10" dirty="0">
                <a:solidFill>
                  <a:srgbClr val="1BB398"/>
                </a:solidFill>
                <a:latin typeface="Arial"/>
                <a:cs typeface="Arial"/>
              </a:rPr>
              <a:t>exit</a:t>
            </a:r>
            <a:endParaRPr sz="1500">
              <a:latin typeface="Arial"/>
              <a:cs typeface="Arial"/>
            </a:endParaRPr>
          </a:p>
        </p:txBody>
      </p:sp>
      <p:sp>
        <p:nvSpPr>
          <p:cNvPr id="17" name="text 1"/>
          <p:cNvSpPr txBox="1"/>
          <p:nvPr/>
        </p:nvSpPr>
        <p:spPr>
          <a:xfrm>
            <a:off x="980011" y="3341941"/>
            <a:ext cx="66675" cy="212598"/>
          </a:xfrm>
          <a:prstGeom prst="rect">
            <a:avLst/>
          </a:prstGeom>
        </p:spPr>
        <p:txBody>
          <a:bodyPr vert="horz" wrap="none" lIns="0" tIns="0" rIns="0" bIns="0" rtlCol="0">
            <a:spAutoFit/>
          </a:bodyPr>
          <a:lstStyle/>
          <a:p>
            <a:pPr marL="0">
              <a:lnSpc>
                <a:spcPct val="100000"/>
              </a:lnSpc>
            </a:pPr>
            <a:r>
              <a:rPr sz="1410" spc="10" dirty="0">
                <a:solidFill>
                  <a:srgbClr val="1BB398"/>
                </a:solidFill>
                <a:latin typeface="Arial"/>
                <a:cs typeface="Arial"/>
              </a:rPr>
              <a:t>•</a:t>
            </a:r>
            <a:endParaRPr sz="1400">
              <a:latin typeface="Arial"/>
              <a:cs typeface="Arial"/>
            </a:endParaRPr>
          </a:p>
        </p:txBody>
      </p:sp>
      <p:sp>
        <p:nvSpPr>
          <p:cNvPr id="18" name="text 1"/>
          <p:cNvSpPr txBox="1"/>
          <p:nvPr/>
        </p:nvSpPr>
        <p:spPr>
          <a:xfrm>
            <a:off x="1261105" y="3341941"/>
            <a:ext cx="3841622"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Which completes the process and the container</a:t>
            </a:r>
            <a:endParaRPr sz="1300">
              <a:latin typeface="Arial"/>
              <a:cs typeface="Arial"/>
            </a:endParaRPr>
          </a:p>
        </p:txBody>
      </p:sp>
      <p:sp>
        <p:nvSpPr>
          <p:cNvPr id="19" name="text 1"/>
          <p:cNvSpPr txBox="1"/>
          <p:nvPr/>
        </p:nvSpPr>
        <p:spPr>
          <a:xfrm>
            <a:off x="5103108" y="3341941"/>
            <a:ext cx="1155953" cy="212599"/>
          </a:xfrm>
          <a:prstGeom prst="rect">
            <a:avLst/>
          </a:prstGeom>
        </p:spPr>
        <p:txBody>
          <a:bodyPr vert="horz" wrap="none" lIns="0" tIns="0" rIns="0" bIns="0" rtlCol="0">
            <a:spAutoFit/>
          </a:bodyPr>
          <a:lstStyle/>
          <a:p>
            <a:pPr marL="0">
              <a:lnSpc>
                <a:spcPct val="100000"/>
              </a:lnSpc>
            </a:pPr>
            <a:r>
              <a:rPr sz="1379" spc="10" dirty="0">
                <a:solidFill>
                  <a:srgbClr val="1BB398"/>
                </a:solidFill>
                <a:latin typeface="Arial"/>
                <a:cs typeface="Arial"/>
              </a:rPr>
              <a:t>is now running</a:t>
            </a:r>
            <a:endParaRPr sz="1300">
              <a:latin typeface="Arial"/>
              <a:cs typeface="Arial"/>
            </a:endParaRPr>
          </a:p>
        </p:txBody>
      </p:sp>
    </p:spTree>
    <p:extLst>
      <p:ext uri="{BB962C8B-B14F-4D97-AF65-F5344CB8AC3E}">
        <p14:creationId xmlns:p14="http://schemas.microsoft.com/office/powerpoint/2010/main" val="2319815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9753600" cy="5483352"/>
          </a:xfrm>
          <a:prstGeom prst="rect">
            <a:avLst/>
          </a:prstGeom>
        </p:spPr>
      </p:pic>
      <p:pic>
        <p:nvPicPr>
          <p:cNvPr id="11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9753600" cy="5486400"/>
          </a:xfrm>
          <a:prstGeom prst="rect">
            <a:avLst/>
          </a:prstGeom>
        </p:spPr>
      </p:pic>
      <p:pic>
        <p:nvPicPr>
          <p:cNvPr id="11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28" y="6227064"/>
            <a:ext cx="256032" cy="246888"/>
          </a:xfrm>
          <a:prstGeom prst="rect">
            <a:avLst/>
          </a:prstGeom>
        </p:spPr>
      </p:pic>
      <p:sp>
        <p:nvSpPr>
          <p:cNvPr id="2" name="text 1"/>
          <p:cNvSpPr txBox="1"/>
          <p:nvPr/>
        </p:nvSpPr>
        <p:spPr>
          <a:xfrm>
            <a:off x="7868424" y="6268639"/>
            <a:ext cx="1147970" cy="152848"/>
          </a:xfrm>
          <a:prstGeom prst="rect">
            <a:avLst/>
          </a:prstGeom>
        </p:spPr>
        <p:txBody>
          <a:bodyPr vert="horz" wrap="none" lIns="0" tIns="0" rIns="0" bIns="0" rtlCol="0">
            <a:spAutoFit/>
          </a:bodyPr>
          <a:lstStyle/>
          <a:p>
            <a:pPr marL="0">
              <a:lnSpc>
                <a:spcPct val="100000"/>
              </a:lnSpc>
            </a:pPr>
            <a:r>
              <a:rPr sz="1009" spc="10" dirty="0">
                <a:solidFill>
                  <a:srgbClr val="595959"/>
                </a:solidFill>
                <a:latin typeface="Arial"/>
                <a:cs typeface="Arial"/>
              </a:rPr>
              <a:t>Docker Deep  Dive</a:t>
            </a:r>
            <a:endParaRPr sz="1000">
              <a:latin typeface="Arial"/>
              <a:cs typeface="Arial"/>
            </a:endParaRPr>
          </a:p>
        </p:txBody>
      </p:sp>
      <p:pic>
        <p:nvPicPr>
          <p:cNvPr id="11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6892" y="6134256"/>
            <a:ext cx="2165129" cy="10161"/>
          </a:xfrm>
          <a:prstGeom prst="rect">
            <a:avLst/>
          </a:prstGeom>
        </p:spPr>
      </p:pic>
      <p:pic>
        <p:nvPicPr>
          <p:cNvPr id="11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407" y="6108192"/>
            <a:ext cx="347472" cy="106680"/>
          </a:xfrm>
          <a:prstGeom prst="rect">
            <a:avLst/>
          </a:prstGeom>
        </p:spPr>
      </p:pic>
      <p:pic>
        <p:nvPicPr>
          <p:cNvPr id="12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6770" y="6126741"/>
            <a:ext cx="262650" cy="21458"/>
          </a:xfrm>
          <a:prstGeom prst="rect">
            <a:avLst/>
          </a:prstGeom>
        </p:spPr>
      </p:pic>
      <p:sp>
        <p:nvSpPr>
          <p:cNvPr id="3" name="text 1"/>
          <p:cNvSpPr txBox="1"/>
          <p:nvPr/>
        </p:nvSpPr>
        <p:spPr>
          <a:xfrm>
            <a:off x="531006" y="1407605"/>
            <a:ext cx="2107836" cy="297638"/>
          </a:xfrm>
          <a:prstGeom prst="rect">
            <a:avLst/>
          </a:prstGeom>
        </p:spPr>
        <p:txBody>
          <a:bodyPr vert="horz" wrap="none" lIns="0" tIns="0" rIns="0" bIns="0" rtlCol="0">
            <a:spAutoFit/>
          </a:bodyPr>
          <a:lstStyle/>
          <a:p>
            <a:pPr marL="0">
              <a:lnSpc>
                <a:spcPct val="100000"/>
              </a:lnSpc>
            </a:pPr>
            <a:r>
              <a:rPr sz="1980" spc="10" dirty="0">
                <a:solidFill>
                  <a:srgbClr val="FFFFFF"/>
                </a:solidFill>
                <a:latin typeface="Arial"/>
                <a:cs typeface="Arial"/>
              </a:rPr>
              <a:t>Process Summary</a:t>
            </a:r>
            <a:endParaRPr sz="1900">
              <a:latin typeface="Arial"/>
              <a:cs typeface="Arial"/>
            </a:endParaRPr>
          </a:p>
        </p:txBody>
      </p:sp>
      <p:pic>
        <p:nvPicPr>
          <p:cNvPr id="12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0448" y="1716024"/>
            <a:ext cx="5379720" cy="4154424"/>
          </a:xfrm>
          <a:prstGeom prst="rect">
            <a:avLst/>
          </a:prstGeom>
        </p:spPr>
      </p:pic>
    </p:spTree>
    <p:extLst>
      <p:ext uri="{BB962C8B-B14F-4D97-AF65-F5344CB8AC3E}">
        <p14:creationId xmlns:p14="http://schemas.microsoft.com/office/powerpoint/2010/main" val="384860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6"/>
            <a:ext cx="9921094" cy="622222"/>
          </a:xfrm>
          <a:prstGeom prst="rect">
            <a:avLst/>
          </a:prstGeom>
        </p:spPr>
        <p:txBody>
          <a:bodyPr vert="horz" wrap="square" lIns="0" tIns="12700" rIns="0" bIns="0" rtlCol="0">
            <a:spAutoFit/>
          </a:bodyPr>
          <a:lstStyle/>
          <a:p>
            <a:pPr marL="12700">
              <a:lnSpc>
                <a:spcPct val="100000"/>
              </a:lnSpc>
              <a:spcBef>
                <a:spcPts val="100"/>
              </a:spcBef>
            </a:pPr>
            <a:r>
              <a:rPr spc="95" dirty="0"/>
              <a:t>The</a:t>
            </a:r>
            <a:r>
              <a:rPr spc="-80" dirty="0"/>
              <a:t> </a:t>
            </a:r>
            <a:r>
              <a:rPr spc="40" dirty="0"/>
              <a:t>Runtime</a:t>
            </a:r>
            <a:r>
              <a:rPr spc="-80" dirty="0"/>
              <a:t> </a:t>
            </a:r>
            <a:r>
              <a:rPr spc="60" dirty="0"/>
              <a:t>and</a:t>
            </a:r>
            <a:r>
              <a:rPr spc="-75" dirty="0"/>
              <a:t> </a:t>
            </a:r>
            <a:r>
              <a:rPr spc="45" dirty="0"/>
              <a:t>Orchestration</a:t>
            </a:r>
            <a:r>
              <a:rPr spc="-75" dirty="0"/>
              <a:t> </a:t>
            </a:r>
            <a:r>
              <a:rPr spc="35" dirty="0"/>
              <a:t>Engine</a:t>
            </a:r>
          </a:p>
        </p:txBody>
      </p:sp>
      <p:sp>
        <p:nvSpPr>
          <p:cNvPr id="6" name="object 6"/>
          <p:cNvSpPr txBox="1">
            <a:spLocks noGrp="1"/>
          </p:cNvSpPr>
          <p:nvPr>
            <p:ph type="ftr" sz="quarter" idx="11"/>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4678680" cy="26334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60" dirty="0">
                <a:solidFill>
                  <a:srgbClr val="1BB398"/>
                </a:solidFill>
                <a:latin typeface="Calibri"/>
                <a:cs typeface="Calibri"/>
              </a:rPr>
              <a:t>The</a:t>
            </a:r>
            <a:r>
              <a:rPr sz="1500" spc="-75" dirty="0">
                <a:solidFill>
                  <a:srgbClr val="1BB398"/>
                </a:solidFill>
                <a:latin typeface="Calibri"/>
                <a:cs typeface="Calibri"/>
              </a:rPr>
              <a:t> </a:t>
            </a:r>
            <a:r>
              <a:rPr sz="1500" spc="25" dirty="0">
                <a:solidFill>
                  <a:srgbClr val="1BB398"/>
                </a:solidFill>
                <a:latin typeface="Calibri"/>
                <a:cs typeface="Calibri"/>
              </a:rPr>
              <a:t>Docker</a:t>
            </a:r>
            <a:r>
              <a:rPr sz="1500" spc="-75" dirty="0">
                <a:solidFill>
                  <a:srgbClr val="1BB398"/>
                </a:solidFill>
                <a:latin typeface="Calibri"/>
                <a:cs typeface="Calibri"/>
              </a:rPr>
              <a:t> </a:t>
            </a:r>
            <a:r>
              <a:rPr sz="1500" spc="10" dirty="0">
                <a:solidFill>
                  <a:srgbClr val="1BB398"/>
                </a:solidFill>
                <a:latin typeface="Calibri"/>
                <a:cs typeface="Calibri"/>
              </a:rPr>
              <a:t>runtime</a:t>
            </a:r>
            <a:r>
              <a:rPr sz="1500" spc="-80" dirty="0">
                <a:solidFill>
                  <a:srgbClr val="1BB398"/>
                </a:solidFill>
                <a:latin typeface="Calibri"/>
                <a:cs typeface="Calibri"/>
              </a:rPr>
              <a:t> </a:t>
            </a:r>
            <a:r>
              <a:rPr sz="1500" spc="35" dirty="0">
                <a:solidFill>
                  <a:srgbClr val="1BB398"/>
                </a:solidFill>
                <a:latin typeface="Calibri"/>
                <a:cs typeface="Calibri"/>
              </a:rPr>
              <a:t>and</a:t>
            </a:r>
            <a:r>
              <a:rPr sz="1500" spc="-85" dirty="0">
                <a:solidFill>
                  <a:srgbClr val="1BB398"/>
                </a:solidFill>
                <a:latin typeface="Calibri"/>
                <a:cs typeface="Calibri"/>
              </a:rPr>
              <a:t> </a:t>
            </a:r>
            <a:r>
              <a:rPr sz="1500" spc="15" dirty="0">
                <a:solidFill>
                  <a:srgbClr val="1BB398"/>
                </a:solidFill>
                <a:latin typeface="Calibri"/>
                <a:cs typeface="Calibri"/>
              </a:rPr>
              <a:t>orchestration</a:t>
            </a:r>
            <a:r>
              <a:rPr sz="1500" spc="-75" dirty="0">
                <a:solidFill>
                  <a:srgbClr val="1BB398"/>
                </a:solidFill>
                <a:latin typeface="Calibri"/>
                <a:cs typeface="Calibri"/>
              </a:rPr>
              <a:t> </a:t>
            </a:r>
            <a:r>
              <a:rPr sz="1500" spc="5" dirty="0">
                <a:solidFill>
                  <a:srgbClr val="1BB398"/>
                </a:solidFill>
                <a:latin typeface="Calibri"/>
                <a:cs typeface="Calibri"/>
              </a:rPr>
              <a:t>engine</a:t>
            </a:r>
            <a:r>
              <a:rPr sz="1500" spc="-75" dirty="0">
                <a:solidFill>
                  <a:srgbClr val="1BB398"/>
                </a:solidFill>
                <a:latin typeface="Calibri"/>
                <a:cs typeface="Calibri"/>
              </a:rPr>
              <a:t> </a:t>
            </a:r>
            <a:r>
              <a:rPr sz="1500" spc="-80" dirty="0">
                <a:solidFill>
                  <a:srgbClr val="1BB398"/>
                </a:solidFill>
                <a:latin typeface="Calibri"/>
                <a:cs typeface="Calibri"/>
              </a:rPr>
              <a:t>:</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25" dirty="0">
                <a:solidFill>
                  <a:srgbClr val="1BB398"/>
                </a:solidFill>
                <a:latin typeface="Calibri"/>
                <a:cs typeface="Calibri"/>
              </a:rPr>
              <a:t>Most</a:t>
            </a:r>
            <a:r>
              <a:rPr sz="1500" spc="-80" dirty="0">
                <a:solidFill>
                  <a:srgbClr val="1BB398"/>
                </a:solidFill>
                <a:latin typeface="Calibri"/>
                <a:cs typeface="Calibri"/>
              </a:rPr>
              <a:t> </a:t>
            </a:r>
            <a:r>
              <a:rPr sz="1500" spc="25" dirty="0">
                <a:solidFill>
                  <a:srgbClr val="1BB398"/>
                </a:solidFill>
                <a:latin typeface="Calibri"/>
                <a:cs typeface="Calibri"/>
              </a:rPr>
              <a:t>people</a:t>
            </a:r>
            <a:r>
              <a:rPr sz="1500" spc="-75" dirty="0">
                <a:solidFill>
                  <a:srgbClr val="1BB398"/>
                </a:solidFill>
                <a:latin typeface="Calibri"/>
                <a:cs typeface="Calibri"/>
              </a:rPr>
              <a:t> </a:t>
            </a:r>
            <a:r>
              <a:rPr sz="1500" spc="10" dirty="0">
                <a:solidFill>
                  <a:srgbClr val="1BB398"/>
                </a:solidFill>
                <a:latin typeface="Calibri"/>
                <a:cs typeface="Calibri"/>
              </a:rPr>
              <a:t>are</a:t>
            </a:r>
            <a:r>
              <a:rPr sz="1500" spc="-75" dirty="0">
                <a:solidFill>
                  <a:srgbClr val="1BB398"/>
                </a:solidFill>
                <a:latin typeface="Calibri"/>
                <a:cs typeface="Calibri"/>
              </a:rPr>
              <a:t> </a:t>
            </a:r>
            <a:r>
              <a:rPr sz="1500" spc="-10" dirty="0">
                <a:solidFill>
                  <a:srgbClr val="1BB398"/>
                </a:solidFill>
                <a:latin typeface="Calibri"/>
                <a:cs typeface="Calibri"/>
              </a:rPr>
              <a:t>referring</a:t>
            </a:r>
            <a:r>
              <a:rPr sz="1500" spc="-75" dirty="0">
                <a:solidFill>
                  <a:srgbClr val="1BB398"/>
                </a:solidFill>
                <a:latin typeface="Calibri"/>
                <a:cs typeface="Calibri"/>
              </a:rPr>
              <a:t> </a:t>
            </a:r>
            <a:r>
              <a:rPr sz="1500" spc="15" dirty="0">
                <a:solidFill>
                  <a:srgbClr val="1BB398"/>
                </a:solidFill>
                <a:latin typeface="Calibri"/>
                <a:cs typeface="Calibri"/>
              </a:rPr>
              <a:t>to</a:t>
            </a:r>
            <a:r>
              <a:rPr sz="1500" spc="-85" dirty="0">
                <a:solidFill>
                  <a:srgbClr val="1BB398"/>
                </a:solidFill>
                <a:latin typeface="Calibri"/>
                <a:cs typeface="Calibri"/>
              </a:rPr>
              <a:t> </a:t>
            </a:r>
            <a:r>
              <a:rPr sz="1500" spc="15" dirty="0">
                <a:solidFill>
                  <a:srgbClr val="1BB398"/>
                </a:solidFill>
                <a:latin typeface="Calibri"/>
                <a:cs typeface="Calibri"/>
              </a:rPr>
              <a:t>the</a:t>
            </a:r>
            <a:r>
              <a:rPr sz="1500" spc="-75" dirty="0">
                <a:solidFill>
                  <a:srgbClr val="1BB398"/>
                </a:solidFill>
                <a:latin typeface="Calibri"/>
                <a:cs typeface="Calibri"/>
              </a:rPr>
              <a:t> </a:t>
            </a:r>
            <a:r>
              <a:rPr sz="1500" spc="25" dirty="0">
                <a:solidFill>
                  <a:srgbClr val="1BB398"/>
                </a:solidFill>
                <a:latin typeface="Calibri"/>
                <a:cs typeface="Calibri"/>
              </a:rPr>
              <a:t>Docker</a:t>
            </a:r>
            <a:r>
              <a:rPr sz="1500" spc="-75" dirty="0">
                <a:solidFill>
                  <a:srgbClr val="1BB398"/>
                </a:solidFill>
                <a:latin typeface="Calibri"/>
                <a:cs typeface="Calibri"/>
              </a:rPr>
              <a:t> </a:t>
            </a:r>
            <a:r>
              <a:rPr sz="1500" spc="15" dirty="0">
                <a:solidFill>
                  <a:srgbClr val="1BB398"/>
                </a:solidFill>
                <a:latin typeface="Calibri"/>
                <a:cs typeface="Calibri"/>
              </a:rPr>
              <a:t>Engine</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25" dirty="0">
                <a:solidFill>
                  <a:srgbClr val="1BB398"/>
                </a:solidFill>
                <a:latin typeface="Calibri"/>
                <a:cs typeface="Calibri"/>
              </a:rPr>
              <a:t>Two </a:t>
            </a:r>
            <a:r>
              <a:rPr sz="1500" spc="15" dirty="0">
                <a:solidFill>
                  <a:srgbClr val="1BB398"/>
                </a:solidFill>
                <a:latin typeface="Calibri"/>
                <a:cs typeface="Calibri"/>
              </a:rPr>
              <a:t>main</a:t>
            </a:r>
            <a:r>
              <a:rPr sz="1500" spc="-190" dirty="0">
                <a:solidFill>
                  <a:srgbClr val="1BB398"/>
                </a:solidFill>
                <a:latin typeface="Calibri"/>
                <a:cs typeface="Calibri"/>
              </a:rPr>
              <a:t> </a:t>
            </a:r>
            <a:r>
              <a:rPr sz="1500" dirty="0">
                <a:solidFill>
                  <a:srgbClr val="1BB398"/>
                </a:solidFill>
                <a:latin typeface="Calibri"/>
                <a:cs typeface="Calibri"/>
              </a:rPr>
              <a:t>editions:</a:t>
            </a:r>
            <a:endParaRPr sz="1500">
              <a:latin typeface="Calibri"/>
              <a:cs typeface="Calibri"/>
            </a:endParaRPr>
          </a:p>
          <a:p>
            <a:pPr marL="831850" lvl="1" indent="-271145">
              <a:lnSpc>
                <a:spcPct val="100000"/>
              </a:lnSpc>
              <a:spcBef>
                <a:spcPts val="600"/>
              </a:spcBef>
              <a:buFont typeface="Arial"/>
              <a:buChar char="•"/>
              <a:tabLst>
                <a:tab pos="831850" algn="l"/>
                <a:tab pos="832485" algn="l"/>
              </a:tabLst>
            </a:pPr>
            <a:r>
              <a:rPr sz="1500" spc="20" dirty="0">
                <a:solidFill>
                  <a:srgbClr val="FFFFFF"/>
                </a:solidFill>
                <a:latin typeface="Calibri"/>
                <a:cs typeface="Calibri"/>
              </a:rPr>
              <a:t>Enterprise </a:t>
            </a:r>
            <a:r>
              <a:rPr sz="1500" spc="10" dirty="0">
                <a:solidFill>
                  <a:srgbClr val="FFFFFF"/>
                </a:solidFill>
                <a:latin typeface="Calibri"/>
                <a:cs typeface="Calibri"/>
              </a:rPr>
              <a:t>Edition</a:t>
            </a:r>
            <a:r>
              <a:rPr sz="1500" spc="-175" dirty="0">
                <a:solidFill>
                  <a:srgbClr val="FFFFFF"/>
                </a:solidFill>
                <a:latin typeface="Calibri"/>
                <a:cs typeface="Calibri"/>
              </a:rPr>
              <a:t> </a:t>
            </a:r>
            <a:r>
              <a:rPr sz="1500" spc="85" dirty="0">
                <a:solidFill>
                  <a:srgbClr val="FFFFFF"/>
                </a:solidFill>
                <a:latin typeface="Calibri"/>
                <a:cs typeface="Calibri"/>
              </a:rPr>
              <a:t>(EE)</a:t>
            </a:r>
            <a:endParaRPr sz="1500">
              <a:latin typeface="Calibri"/>
              <a:cs typeface="Calibri"/>
            </a:endParaRPr>
          </a:p>
          <a:p>
            <a:pPr marL="831850" lvl="1" indent="-271145">
              <a:lnSpc>
                <a:spcPct val="100000"/>
              </a:lnSpc>
              <a:buFont typeface="Arial"/>
              <a:buChar char="•"/>
              <a:tabLst>
                <a:tab pos="831850" algn="l"/>
                <a:tab pos="832485" algn="l"/>
              </a:tabLst>
            </a:pPr>
            <a:r>
              <a:rPr sz="1500" spc="40" dirty="0">
                <a:solidFill>
                  <a:srgbClr val="FFFFFF"/>
                </a:solidFill>
                <a:latin typeface="Calibri"/>
                <a:cs typeface="Calibri"/>
              </a:rPr>
              <a:t>Community </a:t>
            </a:r>
            <a:r>
              <a:rPr sz="1500" spc="10" dirty="0">
                <a:solidFill>
                  <a:srgbClr val="FFFFFF"/>
                </a:solidFill>
                <a:latin typeface="Calibri"/>
                <a:cs typeface="Calibri"/>
              </a:rPr>
              <a:t>Edition</a:t>
            </a:r>
            <a:r>
              <a:rPr sz="1500" spc="-204" dirty="0">
                <a:solidFill>
                  <a:srgbClr val="FFFFFF"/>
                </a:solidFill>
                <a:latin typeface="Calibri"/>
                <a:cs typeface="Calibri"/>
              </a:rPr>
              <a:t> </a:t>
            </a:r>
            <a:r>
              <a:rPr sz="1500" spc="105" dirty="0">
                <a:solidFill>
                  <a:srgbClr val="FFFFFF"/>
                </a:solidFill>
                <a:latin typeface="Calibri"/>
                <a:cs typeface="Calibri"/>
              </a:rPr>
              <a:t>(CE)</a:t>
            </a:r>
            <a:endParaRPr sz="1500">
              <a:latin typeface="Calibri"/>
              <a:cs typeface="Calibri"/>
            </a:endParaRPr>
          </a:p>
          <a:p>
            <a:pPr marL="590550" indent="-281940">
              <a:lnSpc>
                <a:spcPct val="100000"/>
              </a:lnSpc>
              <a:buFont typeface="Arial"/>
              <a:buChar char="•"/>
              <a:tabLst>
                <a:tab pos="590550" algn="l"/>
                <a:tab pos="591185" algn="l"/>
              </a:tabLst>
            </a:pPr>
            <a:r>
              <a:rPr sz="1500" spc="25" dirty="0">
                <a:solidFill>
                  <a:srgbClr val="1BB398"/>
                </a:solidFill>
                <a:latin typeface="Calibri"/>
                <a:cs typeface="Calibri"/>
              </a:rPr>
              <a:t>Both</a:t>
            </a:r>
            <a:r>
              <a:rPr sz="1500" spc="-80" dirty="0">
                <a:solidFill>
                  <a:srgbClr val="1BB398"/>
                </a:solidFill>
                <a:latin typeface="Calibri"/>
                <a:cs typeface="Calibri"/>
              </a:rPr>
              <a:t> </a:t>
            </a:r>
            <a:r>
              <a:rPr sz="1500" spc="10" dirty="0">
                <a:solidFill>
                  <a:srgbClr val="1BB398"/>
                </a:solidFill>
                <a:latin typeface="Calibri"/>
                <a:cs typeface="Calibri"/>
              </a:rPr>
              <a:t>are</a:t>
            </a:r>
            <a:r>
              <a:rPr sz="1500" spc="-75" dirty="0">
                <a:solidFill>
                  <a:srgbClr val="1BB398"/>
                </a:solidFill>
                <a:latin typeface="Calibri"/>
                <a:cs typeface="Calibri"/>
              </a:rPr>
              <a:t> </a:t>
            </a:r>
            <a:r>
              <a:rPr sz="1500" spc="20" dirty="0">
                <a:solidFill>
                  <a:srgbClr val="1BB398"/>
                </a:solidFill>
                <a:latin typeface="Calibri"/>
                <a:cs typeface="Calibri"/>
              </a:rPr>
              <a:t>released</a:t>
            </a:r>
            <a:r>
              <a:rPr sz="1500" spc="-85" dirty="0">
                <a:solidFill>
                  <a:srgbClr val="1BB398"/>
                </a:solidFill>
                <a:latin typeface="Calibri"/>
                <a:cs typeface="Calibri"/>
              </a:rPr>
              <a:t> </a:t>
            </a:r>
            <a:r>
              <a:rPr sz="1500" dirty="0">
                <a:solidFill>
                  <a:srgbClr val="1BB398"/>
                </a:solidFill>
                <a:latin typeface="Calibri"/>
                <a:cs typeface="Calibri"/>
              </a:rPr>
              <a:t>quarterly</a:t>
            </a:r>
            <a:endParaRPr sz="1500">
              <a:latin typeface="Calibri"/>
              <a:cs typeface="Calibri"/>
            </a:endParaRPr>
          </a:p>
          <a:p>
            <a:pPr marL="831850" lvl="1" indent="-271145">
              <a:lnSpc>
                <a:spcPct val="100000"/>
              </a:lnSpc>
              <a:spcBef>
                <a:spcPts val="695"/>
              </a:spcBef>
              <a:buFont typeface="Arial"/>
              <a:buChar char="•"/>
              <a:tabLst>
                <a:tab pos="831850" algn="l"/>
                <a:tab pos="832485" algn="l"/>
              </a:tabLst>
            </a:pPr>
            <a:r>
              <a:rPr sz="1500" spc="145" dirty="0">
                <a:solidFill>
                  <a:srgbClr val="FFFFFF"/>
                </a:solidFill>
                <a:latin typeface="Calibri"/>
                <a:cs typeface="Calibri"/>
              </a:rPr>
              <a:t>CE</a:t>
            </a:r>
            <a:r>
              <a:rPr sz="1500" spc="-85" dirty="0">
                <a:solidFill>
                  <a:srgbClr val="FFFFFF"/>
                </a:solidFill>
                <a:latin typeface="Calibri"/>
                <a:cs typeface="Calibri"/>
              </a:rPr>
              <a:t> </a:t>
            </a:r>
            <a:r>
              <a:rPr sz="1500" spc="10" dirty="0">
                <a:solidFill>
                  <a:srgbClr val="FFFFFF"/>
                </a:solidFill>
                <a:latin typeface="Calibri"/>
                <a:cs typeface="Calibri"/>
              </a:rPr>
              <a:t>is</a:t>
            </a:r>
            <a:r>
              <a:rPr sz="1500" spc="-75" dirty="0">
                <a:solidFill>
                  <a:srgbClr val="FFFFFF"/>
                </a:solidFill>
                <a:latin typeface="Calibri"/>
                <a:cs typeface="Calibri"/>
              </a:rPr>
              <a:t> </a:t>
            </a:r>
            <a:r>
              <a:rPr sz="1500" spc="30" dirty="0">
                <a:solidFill>
                  <a:srgbClr val="FFFFFF"/>
                </a:solidFill>
                <a:latin typeface="Calibri"/>
                <a:cs typeface="Calibri"/>
              </a:rPr>
              <a:t>supported</a:t>
            </a:r>
            <a:r>
              <a:rPr sz="1500" spc="-85" dirty="0">
                <a:solidFill>
                  <a:srgbClr val="FFFFFF"/>
                </a:solidFill>
                <a:latin typeface="Calibri"/>
                <a:cs typeface="Calibri"/>
              </a:rPr>
              <a:t> </a:t>
            </a:r>
            <a:r>
              <a:rPr sz="1500" dirty="0">
                <a:solidFill>
                  <a:srgbClr val="FFFFFF"/>
                </a:solidFill>
                <a:latin typeface="Calibri"/>
                <a:cs typeface="Calibri"/>
              </a:rPr>
              <a:t>for</a:t>
            </a:r>
            <a:r>
              <a:rPr sz="1500" spc="-75" dirty="0">
                <a:solidFill>
                  <a:srgbClr val="FFFFFF"/>
                </a:solidFill>
                <a:latin typeface="Calibri"/>
                <a:cs typeface="Calibri"/>
              </a:rPr>
              <a:t> </a:t>
            </a:r>
            <a:r>
              <a:rPr sz="1500" spc="90" dirty="0">
                <a:solidFill>
                  <a:srgbClr val="FFFFFF"/>
                </a:solidFill>
                <a:latin typeface="Calibri"/>
                <a:cs typeface="Calibri"/>
              </a:rPr>
              <a:t>4</a:t>
            </a:r>
            <a:r>
              <a:rPr sz="1500" spc="-70" dirty="0">
                <a:solidFill>
                  <a:srgbClr val="FFFFFF"/>
                </a:solidFill>
                <a:latin typeface="Calibri"/>
                <a:cs typeface="Calibri"/>
              </a:rPr>
              <a:t> </a:t>
            </a:r>
            <a:r>
              <a:rPr sz="1500" spc="35" dirty="0">
                <a:solidFill>
                  <a:srgbClr val="FFFFFF"/>
                </a:solidFill>
                <a:latin typeface="Calibri"/>
                <a:cs typeface="Calibri"/>
              </a:rPr>
              <a:t>months</a:t>
            </a:r>
            <a:endParaRPr sz="1500">
              <a:latin typeface="Calibri"/>
              <a:cs typeface="Calibri"/>
            </a:endParaRPr>
          </a:p>
          <a:p>
            <a:pPr marL="831850" lvl="1" indent="-271145">
              <a:lnSpc>
                <a:spcPct val="100000"/>
              </a:lnSpc>
              <a:buFont typeface="Arial"/>
              <a:buChar char="•"/>
              <a:tabLst>
                <a:tab pos="831850" algn="l"/>
                <a:tab pos="832485" algn="l"/>
              </a:tabLst>
            </a:pPr>
            <a:r>
              <a:rPr sz="1500" spc="105" dirty="0">
                <a:solidFill>
                  <a:srgbClr val="FFFFFF"/>
                </a:solidFill>
                <a:latin typeface="Calibri"/>
                <a:cs typeface="Calibri"/>
              </a:rPr>
              <a:t>EE</a:t>
            </a:r>
            <a:r>
              <a:rPr sz="1500" spc="-85" dirty="0">
                <a:solidFill>
                  <a:srgbClr val="FFFFFF"/>
                </a:solidFill>
                <a:latin typeface="Calibri"/>
                <a:cs typeface="Calibri"/>
              </a:rPr>
              <a:t> </a:t>
            </a:r>
            <a:r>
              <a:rPr sz="1500" spc="10" dirty="0">
                <a:solidFill>
                  <a:srgbClr val="FFFFFF"/>
                </a:solidFill>
                <a:latin typeface="Calibri"/>
                <a:cs typeface="Calibri"/>
              </a:rPr>
              <a:t>is</a:t>
            </a:r>
            <a:r>
              <a:rPr sz="1500" spc="-75" dirty="0">
                <a:solidFill>
                  <a:srgbClr val="FFFFFF"/>
                </a:solidFill>
                <a:latin typeface="Calibri"/>
                <a:cs typeface="Calibri"/>
              </a:rPr>
              <a:t> </a:t>
            </a:r>
            <a:r>
              <a:rPr sz="1500" spc="30" dirty="0">
                <a:solidFill>
                  <a:srgbClr val="FFFFFF"/>
                </a:solidFill>
                <a:latin typeface="Calibri"/>
                <a:cs typeface="Calibri"/>
              </a:rPr>
              <a:t>supported</a:t>
            </a:r>
            <a:r>
              <a:rPr sz="1500" spc="-85" dirty="0">
                <a:solidFill>
                  <a:srgbClr val="FFFFFF"/>
                </a:solidFill>
                <a:latin typeface="Calibri"/>
                <a:cs typeface="Calibri"/>
              </a:rPr>
              <a:t> </a:t>
            </a:r>
            <a:r>
              <a:rPr sz="1500" dirty="0">
                <a:solidFill>
                  <a:srgbClr val="FFFFFF"/>
                </a:solidFill>
                <a:latin typeface="Calibri"/>
                <a:cs typeface="Calibri"/>
              </a:rPr>
              <a:t>for</a:t>
            </a:r>
            <a:r>
              <a:rPr sz="1500" spc="-75" dirty="0">
                <a:solidFill>
                  <a:srgbClr val="FFFFFF"/>
                </a:solidFill>
                <a:latin typeface="Calibri"/>
                <a:cs typeface="Calibri"/>
              </a:rPr>
              <a:t> </a:t>
            </a:r>
            <a:r>
              <a:rPr sz="1500" spc="-125" dirty="0">
                <a:solidFill>
                  <a:srgbClr val="FFFFFF"/>
                </a:solidFill>
                <a:latin typeface="Calibri"/>
                <a:cs typeface="Calibri"/>
              </a:rPr>
              <a:t>12</a:t>
            </a:r>
            <a:r>
              <a:rPr sz="1500" spc="-70" dirty="0">
                <a:solidFill>
                  <a:srgbClr val="FFFFFF"/>
                </a:solidFill>
                <a:latin typeface="Calibri"/>
                <a:cs typeface="Calibri"/>
              </a:rPr>
              <a:t> </a:t>
            </a:r>
            <a:r>
              <a:rPr sz="1500" spc="35" dirty="0">
                <a:solidFill>
                  <a:srgbClr val="FFFFFF"/>
                </a:solidFill>
                <a:latin typeface="Calibri"/>
                <a:cs typeface="Calibri"/>
              </a:rPr>
              <a:t>months</a:t>
            </a:r>
            <a:endParaRPr sz="15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8244694" cy="622222"/>
          </a:xfrm>
          <a:prstGeom prst="rect">
            <a:avLst/>
          </a:prstGeom>
        </p:spPr>
        <p:txBody>
          <a:bodyPr vert="horz" wrap="square" lIns="0" tIns="12700" rIns="0" bIns="0" rtlCol="0">
            <a:spAutoFit/>
          </a:bodyPr>
          <a:lstStyle/>
          <a:p>
            <a:pPr marL="12700">
              <a:lnSpc>
                <a:spcPct val="100000"/>
              </a:lnSpc>
              <a:spcBef>
                <a:spcPts val="100"/>
              </a:spcBef>
            </a:pPr>
            <a:r>
              <a:rPr spc="95" dirty="0"/>
              <a:t>The </a:t>
            </a:r>
            <a:r>
              <a:rPr spc="90" dirty="0"/>
              <a:t>Open-Source</a:t>
            </a:r>
            <a:r>
              <a:rPr spc="-300" dirty="0"/>
              <a:t> </a:t>
            </a:r>
            <a:r>
              <a:rPr spc="40" dirty="0"/>
              <a:t>Project</a:t>
            </a:r>
          </a:p>
        </p:txBody>
      </p:sp>
      <p:sp>
        <p:nvSpPr>
          <p:cNvPr id="6" name="object 6"/>
          <p:cNvSpPr txBox="1">
            <a:spLocks noGrp="1"/>
          </p:cNvSpPr>
          <p:nvPr>
            <p:ph type="ftr" sz="quarter" idx="11"/>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5782056" cy="16306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40" dirty="0">
                <a:solidFill>
                  <a:srgbClr val="1BB398"/>
                </a:solidFill>
                <a:latin typeface="Calibri"/>
                <a:cs typeface="Calibri"/>
              </a:rPr>
              <a:t>Moby:</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60" dirty="0">
                <a:solidFill>
                  <a:srgbClr val="1BB398"/>
                </a:solidFill>
                <a:latin typeface="Calibri"/>
                <a:cs typeface="Calibri"/>
              </a:rPr>
              <a:t>The</a:t>
            </a:r>
            <a:r>
              <a:rPr sz="1500" spc="-75" dirty="0">
                <a:solidFill>
                  <a:srgbClr val="1BB398"/>
                </a:solidFill>
                <a:latin typeface="Calibri"/>
                <a:cs typeface="Calibri"/>
              </a:rPr>
              <a:t> </a:t>
            </a:r>
            <a:r>
              <a:rPr sz="1500" spc="30" dirty="0">
                <a:solidFill>
                  <a:srgbClr val="1BB398"/>
                </a:solidFill>
                <a:latin typeface="Calibri"/>
                <a:cs typeface="Calibri"/>
              </a:rPr>
              <a:t>upstream</a:t>
            </a:r>
            <a:r>
              <a:rPr sz="1500" spc="-85" dirty="0">
                <a:solidFill>
                  <a:srgbClr val="1BB398"/>
                </a:solidFill>
                <a:latin typeface="Calibri"/>
                <a:cs typeface="Calibri"/>
              </a:rPr>
              <a:t> </a:t>
            </a:r>
            <a:r>
              <a:rPr sz="1500" spc="15" dirty="0">
                <a:solidFill>
                  <a:srgbClr val="1BB398"/>
                </a:solidFill>
                <a:latin typeface="Calibri"/>
                <a:cs typeface="Calibri"/>
              </a:rPr>
              <a:t>project</a:t>
            </a:r>
            <a:r>
              <a:rPr sz="1500" spc="-80" dirty="0">
                <a:solidFill>
                  <a:srgbClr val="1BB398"/>
                </a:solidFill>
                <a:latin typeface="Calibri"/>
                <a:cs typeface="Calibri"/>
              </a:rPr>
              <a:t> </a:t>
            </a:r>
            <a:r>
              <a:rPr sz="1500" spc="15" dirty="0">
                <a:solidFill>
                  <a:srgbClr val="1BB398"/>
                </a:solidFill>
                <a:latin typeface="Calibri"/>
                <a:cs typeface="Calibri"/>
              </a:rPr>
              <a:t>of</a:t>
            </a:r>
            <a:r>
              <a:rPr sz="1500" spc="-75" dirty="0">
                <a:solidFill>
                  <a:srgbClr val="1BB398"/>
                </a:solidFill>
                <a:latin typeface="Calibri"/>
                <a:cs typeface="Calibri"/>
              </a:rPr>
              <a:t> </a:t>
            </a:r>
            <a:r>
              <a:rPr sz="1500" spc="25" dirty="0">
                <a:solidFill>
                  <a:srgbClr val="1BB398"/>
                </a:solidFill>
                <a:latin typeface="Calibri"/>
                <a:cs typeface="Calibri"/>
              </a:rPr>
              <a:t>Docker</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20" dirty="0">
                <a:solidFill>
                  <a:srgbClr val="1BB398"/>
                </a:solidFill>
                <a:latin typeface="Calibri"/>
                <a:cs typeface="Calibri"/>
              </a:rPr>
              <a:t>Breaks</a:t>
            </a:r>
            <a:r>
              <a:rPr sz="1500" spc="-75" dirty="0">
                <a:solidFill>
                  <a:srgbClr val="1BB398"/>
                </a:solidFill>
                <a:latin typeface="Calibri"/>
                <a:cs typeface="Calibri"/>
              </a:rPr>
              <a:t> </a:t>
            </a:r>
            <a:r>
              <a:rPr sz="1500" spc="25" dirty="0">
                <a:solidFill>
                  <a:srgbClr val="1BB398"/>
                </a:solidFill>
                <a:latin typeface="Calibri"/>
                <a:cs typeface="Calibri"/>
              </a:rPr>
              <a:t>Docker</a:t>
            </a:r>
            <a:r>
              <a:rPr sz="1500" spc="-75" dirty="0">
                <a:solidFill>
                  <a:srgbClr val="1BB398"/>
                </a:solidFill>
                <a:latin typeface="Calibri"/>
                <a:cs typeface="Calibri"/>
              </a:rPr>
              <a:t> </a:t>
            </a:r>
            <a:r>
              <a:rPr sz="1500" dirty="0">
                <a:solidFill>
                  <a:srgbClr val="1BB398"/>
                </a:solidFill>
                <a:latin typeface="Calibri"/>
                <a:cs typeface="Calibri"/>
              </a:rPr>
              <a:t>down</a:t>
            </a:r>
            <a:r>
              <a:rPr sz="1500" spc="-75" dirty="0">
                <a:solidFill>
                  <a:srgbClr val="1BB398"/>
                </a:solidFill>
                <a:latin typeface="Calibri"/>
                <a:cs typeface="Calibri"/>
              </a:rPr>
              <a:t> </a:t>
            </a:r>
            <a:r>
              <a:rPr sz="1500" spc="-5" dirty="0">
                <a:solidFill>
                  <a:srgbClr val="1BB398"/>
                </a:solidFill>
                <a:latin typeface="Calibri"/>
                <a:cs typeface="Calibri"/>
              </a:rPr>
              <a:t>into</a:t>
            </a:r>
            <a:r>
              <a:rPr sz="1500" spc="-85" dirty="0">
                <a:solidFill>
                  <a:srgbClr val="1BB398"/>
                </a:solidFill>
                <a:latin typeface="Calibri"/>
                <a:cs typeface="Calibri"/>
              </a:rPr>
              <a:t> </a:t>
            </a:r>
            <a:r>
              <a:rPr sz="1500" spc="30" dirty="0">
                <a:solidFill>
                  <a:srgbClr val="1BB398"/>
                </a:solidFill>
                <a:latin typeface="Calibri"/>
                <a:cs typeface="Calibri"/>
              </a:rPr>
              <a:t>more</a:t>
            </a:r>
            <a:r>
              <a:rPr sz="1500" spc="-75" dirty="0">
                <a:solidFill>
                  <a:srgbClr val="1BB398"/>
                </a:solidFill>
                <a:latin typeface="Calibri"/>
                <a:cs typeface="Calibri"/>
              </a:rPr>
              <a:t> </a:t>
            </a:r>
            <a:r>
              <a:rPr sz="1500" spc="15" dirty="0">
                <a:solidFill>
                  <a:srgbClr val="1BB398"/>
                </a:solidFill>
                <a:latin typeface="Calibri"/>
                <a:cs typeface="Calibri"/>
              </a:rPr>
              <a:t>modular</a:t>
            </a:r>
            <a:r>
              <a:rPr sz="1500" spc="-75" dirty="0">
                <a:solidFill>
                  <a:srgbClr val="1BB398"/>
                </a:solidFill>
                <a:latin typeface="Calibri"/>
                <a:cs typeface="Calibri"/>
              </a:rPr>
              <a:t> </a:t>
            </a:r>
            <a:r>
              <a:rPr sz="1500" spc="45" dirty="0">
                <a:solidFill>
                  <a:srgbClr val="1BB398"/>
                </a:solidFill>
                <a:latin typeface="Calibri"/>
                <a:cs typeface="Calibri"/>
              </a:rPr>
              <a:t>components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75" dirty="0">
                <a:solidFill>
                  <a:srgbClr val="1BB398"/>
                </a:solidFill>
                <a:latin typeface="Calibri"/>
                <a:cs typeface="Calibri"/>
              </a:rPr>
              <a:t>Code</a:t>
            </a:r>
            <a:r>
              <a:rPr sz="1500" spc="-75" dirty="0">
                <a:solidFill>
                  <a:srgbClr val="1BB398"/>
                </a:solidFill>
                <a:latin typeface="Calibri"/>
                <a:cs typeface="Calibri"/>
              </a:rPr>
              <a:t> </a:t>
            </a:r>
            <a:r>
              <a:rPr sz="1500" spc="10" dirty="0">
                <a:solidFill>
                  <a:srgbClr val="1BB398"/>
                </a:solidFill>
                <a:latin typeface="Calibri"/>
                <a:cs typeface="Calibri"/>
              </a:rPr>
              <a:t>is</a:t>
            </a:r>
            <a:r>
              <a:rPr sz="1500" spc="-75" dirty="0">
                <a:solidFill>
                  <a:srgbClr val="1BB398"/>
                </a:solidFill>
                <a:latin typeface="Calibri"/>
                <a:cs typeface="Calibri"/>
              </a:rPr>
              <a:t> </a:t>
            </a:r>
            <a:r>
              <a:rPr sz="1500" dirty="0">
                <a:solidFill>
                  <a:srgbClr val="1BB398"/>
                </a:solidFill>
                <a:latin typeface="Calibri"/>
                <a:cs typeface="Calibri"/>
              </a:rPr>
              <a:t>available</a:t>
            </a:r>
            <a:r>
              <a:rPr sz="1500" spc="-75" dirty="0">
                <a:solidFill>
                  <a:srgbClr val="1BB398"/>
                </a:solidFill>
                <a:latin typeface="Calibri"/>
                <a:cs typeface="Calibri"/>
              </a:rPr>
              <a:t> </a:t>
            </a:r>
            <a:r>
              <a:rPr sz="1500" spc="25" dirty="0">
                <a:solidFill>
                  <a:srgbClr val="1BB398"/>
                </a:solidFill>
                <a:latin typeface="Calibri"/>
                <a:cs typeface="Calibri"/>
              </a:rPr>
              <a:t>on</a:t>
            </a:r>
            <a:r>
              <a:rPr sz="1500" spc="-75" dirty="0">
                <a:solidFill>
                  <a:srgbClr val="1BB398"/>
                </a:solidFill>
                <a:latin typeface="Calibri"/>
                <a:cs typeface="Calibri"/>
              </a:rPr>
              <a:t> </a:t>
            </a:r>
            <a:r>
              <a:rPr sz="1500" spc="10" dirty="0">
                <a:solidFill>
                  <a:srgbClr val="1BB398"/>
                </a:solidFill>
                <a:latin typeface="Calibri"/>
                <a:cs typeface="Calibri"/>
              </a:rPr>
              <a:t>GitHub:</a:t>
            </a:r>
            <a:r>
              <a:rPr sz="1500" spc="-80" dirty="0">
                <a:solidFill>
                  <a:srgbClr val="1BB398"/>
                </a:solidFill>
                <a:latin typeface="Calibri"/>
                <a:cs typeface="Calibri"/>
              </a:rPr>
              <a:t> </a:t>
            </a:r>
            <a:r>
              <a:rPr sz="1500" dirty="0">
                <a:solidFill>
                  <a:srgbClr val="1BB398"/>
                </a:solidFill>
                <a:latin typeface="Calibri"/>
                <a:cs typeface="Calibri"/>
              </a:rPr>
              <a:t>https://github.com/moby/moby</a:t>
            </a:r>
            <a:endParaRPr sz="15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306" y="1369567"/>
            <a:ext cx="6187294" cy="622222"/>
          </a:xfrm>
          <a:prstGeom prst="rect">
            <a:avLst/>
          </a:prstGeom>
        </p:spPr>
        <p:txBody>
          <a:bodyPr vert="horz" wrap="square" lIns="0" tIns="12700" rIns="0" bIns="0" rtlCol="0">
            <a:spAutoFit/>
          </a:bodyPr>
          <a:lstStyle/>
          <a:p>
            <a:pPr marL="12700">
              <a:lnSpc>
                <a:spcPct val="100000"/>
              </a:lnSpc>
              <a:spcBef>
                <a:spcPts val="100"/>
              </a:spcBef>
            </a:pPr>
            <a:r>
              <a:rPr spc="20" dirty="0"/>
              <a:t>Why </a:t>
            </a:r>
            <a:r>
              <a:rPr spc="60" dirty="0"/>
              <a:t>Use</a:t>
            </a:r>
            <a:r>
              <a:rPr spc="-245" dirty="0"/>
              <a:t> </a:t>
            </a:r>
            <a:r>
              <a:rPr spc="50" dirty="0"/>
              <a:t>Docker?</a:t>
            </a:r>
          </a:p>
        </p:txBody>
      </p:sp>
      <p:sp>
        <p:nvSpPr>
          <p:cNvPr id="6" name="object 6"/>
          <p:cNvSpPr txBox="1">
            <a:spLocks noGrp="1"/>
          </p:cNvSpPr>
          <p:nvPr>
            <p:ph type="ftr" sz="quarter" idx="11"/>
          </p:nvPr>
        </p:nvSpPr>
        <p:spPr>
          <a:xfrm>
            <a:off x="8909050" y="6238875"/>
            <a:ext cx="1149350" cy="200025"/>
          </a:xfrm>
          <a:prstGeom prst="rect">
            <a:avLst/>
          </a:prstGeom>
        </p:spPr>
        <p:txBody>
          <a:bodyPr vert="horz" wrap="square" lIns="0" tIns="19685" rIns="0" bIns="0" rtlCol="0">
            <a:spAutoFit/>
          </a:bodyPr>
          <a:lstStyle/>
          <a:p>
            <a:pPr marL="12700">
              <a:lnSpc>
                <a:spcPct val="100000"/>
              </a:lnSpc>
              <a:spcBef>
                <a:spcPts val="155"/>
              </a:spcBef>
            </a:pPr>
            <a:r>
              <a:rPr spc="65" dirty="0"/>
              <a:t>Docker </a:t>
            </a:r>
            <a:r>
              <a:rPr spc="75" dirty="0"/>
              <a:t>Deep</a:t>
            </a:r>
            <a:r>
              <a:rPr spc="5" dirty="0"/>
              <a:t> </a:t>
            </a:r>
            <a:r>
              <a:rPr spc="50" dirty="0"/>
              <a:t>Dive</a:t>
            </a:r>
          </a:p>
        </p:txBody>
      </p:sp>
      <p:sp>
        <p:nvSpPr>
          <p:cNvPr id="3" name="object 3"/>
          <p:cNvSpPr/>
          <p:nvPr/>
        </p:nvSpPr>
        <p:spPr>
          <a:xfrm>
            <a:off x="630936" y="2118360"/>
            <a:ext cx="9079992" cy="41087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5695" y="2109216"/>
            <a:ext cx="3197352" cy="317906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70470" y="2068156"/>
            <a:ext cx="8778240" cy="3808095"/>
          </a:xfrm>
          <a:prstGeom prst="rect">
            <a:avLst/>
          </a:prstGeom>
          <a:solidFill>
            <a:srgbClr val="2A2A2A"/>
          </a:solidFill>
        </p:spPr>
        <p:txBody>
          <a:bodyPr vert="horz" wrap="square" lIns="0" tIns="8890" rIns="0" bIns="0" rtlCol="0">
            <a:spAutoFit/>
          </a:bodyPr>
          <a:lstStyle/>
          <a:p>
            <a:pPr marL="97155">
              <a:lnSpc>
                <a:spcPct val="100000"/>
              </a:lnSpc>
              <a:spcBef>
                <a:spcPts val="70"/>
              </a:spcBef>
            </a:pPr>
            <a:r>
              <a:rPr sz="1500" spc="25" dirty="0">
                <a:solidFill>
                  <a:srgbClr val="1BB398"/>
                </a:solidFill>
                <a:latin typeface="Calibri"/>
                <a:cs typeface="Calibri"/>
              </a:rPr>
              <a:t>Docker </a:t>
            </a:r>
            <a:r>
              <a:rPr sz="1500" spc="30" dirty="0">
                <a:solidFill>
                  <a:srgbClr val="1BB398"/>
                </a:solidFill>
                <a:latin typeface="Calibri"/>
                <a:cs typeface="Calibri"/>
              </a:rPr>
              <a:t>Use</a:t>
            </a:r>
            <a:r>
              <a:rPr sz="1500" spc="-180" dirty="0">
                <a:solidFill>
                  <a:srgbClr val="1BB398"/>
                </a:solidFill>
                <a:latin typeface="Calibri"/>
                <a:cs typeface="Calibri"/>
              </a:rPr>
              <a:t> </a:t>
            </a:r>
            <a:r>
              <a:rPr sz="1500" spc="50" dirty="0">
                <a:solidFill>
                  <a:srgbClr val="1BB398"/>
                </a:solidFill>
                <a:latin typeface="Calibri"/>
                <a:cs typeface="Calibri"/>
              </a:rPr>
              <a:t>Cases:</a:t>
            </a:r>
            <a:endParaRPr sz="1500">
              <a:latin typeface="Calibri"/>
              <a:cs typeface="Calibri"/>
            </a:endParaRPr>
          </a:p>
          <a:p>
            <a:pPr marL="590550" indent="-281940">
              <a:lnSpc>
                <a:spcPct val="100000"/>
              </a:lnSpc>
              <a:spcBef>
                <a:spcPts val="720"/>
              </a:spcBef>
              <a:buFont typeface="Arial"/>
              <a:buChar char="•"/>
              <a:tabLst>
                <a:tab pos="590550" algn="l"/>
                <a:tab pos="591185" algn="l"/>
              </a:tabLst>
            </a:pPr>
            <a:r>
              <a:rPr sz="1500" spc="10" dirty="0">
                <a:solidFill>
                  <a:srgbClr val="1BB398"/>
                </a:solidFill>
                <a:latin typeface="Calibri"/>
                <a:cs typeface="Calibri"/>
              </a:rPr>
              <a:t>Dev/Prod</a:t>
            </a:r>
            <a:r>
              <a:rPr sz="1500" spc="-90" dirty="0">
                <a:solidFill>
                  <a:srgbClr val="1BB398"/>
                </a:solidFill>
                <a:latin typeface="Calibri"/>
                <a:cs typeface="Calibri"/>
              </a:rPr>
              <a:t> </a:t>
            </a:r>
            <a:r>
              <a:rPr sz="1500" spc="20" dirty="0">
                <a:solidFill>
                  <a:srgbClr val="1BB398"/>
                </a:solidFill>
                <a:latin typeface="Calibri"/>
                <a:cs typeface="Calibri"/>
              </a:rPr>
              <a:t>parody</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dirty="0">
                <a:solidFill>
                  <a:srgbClr val="1BB398"/>
                </a:solidFill>
                <a:latin typeface="Calibri"/>
                <a:cs typeface="Calibri"/>
              </a:rPr>
              <a:t>Simplifying</a:t>
            </a:r>
            <a:r>
              <a:rPr sz="1500" spc="-75" dirty="0">
                <a:solidFill>
                  <a:srgbClr val="1BB398"/>
                </a:solidFill>
                <a:latin typeface="Calibri"/>
                <a:cs typeface="Calibri"/>
              </a:rPr>
              <a:t> </a:t>
            </a:r>
            <a:r>
              <a:rPr sz="1500" spc="10" dirty="0">
                <a:solidFill>
                  <a:srgbClr val="1BB398"/>
                </a:solidFill>
                <a:latin typeface="Calibri"/>
                <a:cs typeface="Calibri"/>
              </a:rPr>
              <a:t>Configuration</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75" dirty="0">
                <a:solidFill>
                  <a:srgbClr val="1BB398"/>
                </a:solidFill>
                <a:latin typeface="Calibri"/>
                <a:cs typeface="Calibri"/>
              </a:rPr>
              <a:t>Code </a:t>
            </a:r>
            <a:r>
              <a:rPr sz="1500" dirty="0">
                <a:solidFill>
                  <a:srgbClr val="1BB398"/>
                </a:solidFill>
                <a:latin typeface="Calibri"/>
                <a:cs typeface="Calibri"/>
              </a:rPr>
              <a:t>Pipeline</a:t>
            </a:r>
            <a:r>
              <a:rPr sz="1500" spc="-229" dirty="0">
                <a:solidFill>
                  <a:srgbClr val="1BB398"/>
                </a:solidFill>
                <a:latin typeface="Calibri"/>
                <a:cs typeface="Calibri"/>
              </a:rPr>
              <a:t> </a:t>
            </a:r>
            <a:r>
              <a:rPr sz="1500" dirty="0">
                <a:solidFill>
                  <a:srgbClr val="1BB398"/>
                </a:solidFill>
                <a:latin typeface="Calibri"/>
                <a:cs typeface="Calibri"/>
              </a:rPr>
              <a:t>Management</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15" dirty="0">
                <a:solidFill>
                  <a:srgbClr val="1BB398"/>
                </a:solidFill>
                <a:latin typeface="Calibri"/>
                <a:cs typeface="Calibri"/>
              </a:rPr>
              <a:t>Developer</a:t>
            </a:r>
            <a:r>
              <a:rPr sz="1500" spc="-80" dirty="0">
                <a:solidFill>
                  <a:srgbClr val="1BB398"/>
                </a:solidFill>
                <a:latin typeface="Calibri"/>
                <a:cs typeface="Calibri"/>
              </a:rPr>
              <a:t> </a:t>
            </a:r>
            <a:r>
              <a:rPr sz="1500" spc="10" dirty="0">
                <a:solidFill>
                  <a:srgbClr val="1BB398"/>
                </a:solidFill>
                <a:latin typeface="Calibri"/>
                <a:cs typeface="Calibri"/>
              </a:rPr>
              <a:t>Productivity</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40" dirty="0">
                <a:solidFill>
                  <a:srgbClr val="1BB398"/>
                </a:solidFill>
                <a:latin typeface="Calibri"/>
                <a:cs typeface="Calibri"/>
              </a:rPr>
              <a:t>App</a:t>
            </a:r>
            <a:r>
              <a:rPr sz="1500" spc="-90" dirty="0">
                <a:solidFill>
                  <a:srgbClr val="1BB398"/>
                </a:solidFill>
                <a:latin typeface="Calibri"/>
                <a:cs typeface="Calibri"/>
              </a:rPr>
              <a:t> </a:t>
            </a:r>
            <a:r>
              <a:rPr sz="1500" dirty="0">
                <a:solidFill>
                  <a:srgbClr val="1BB398"/>
                </a:solidFill>
                <a:latin typeface="Calibri"/>
                <a:cs typeface="Calibri"/>
              </a:rPr>
              <a:t>Isolation</a:t>
            </a:r>
            <a:endParaRPr sz="1500">
              <a:latin typeface="Calibri"/>
              <a:cs typeface="Calibri"/>
            </a:endParaRPr>
          </a:p>
          <a:p>
            <a:pPr marL="590550" indent="-281940">
              <a:lnSpc>
                <a:spcPct val="100000"/>
              </a:lnSpc>
              <a:spcBef>
                <a:spcPts val="695"/>
              </a:spcBef>
              <a:buFont typeface="Arial"/>
              <a:buChar char="•"/>
              <a:tabLst>
                <a:tab pos="590550" algn="l"/>
                <a:tab pos="591185" algn="l"/>
              </a:tabLst>
            </a:pPr>
            <a:r>
              <a:rPr sz="1500" spc="20" dirty="0">
                <a:solidFill>
                  <a:srgbClr val="1BB398"/>
                </a:solidFill>
                <a:latin typeface="Calibri"/>
                <a:cs typeface="Calibri"/>
              </a:rPr>
              <a:t>Server</a:t>
            </a:r>
            <a:r>
              <a:rPr sz="1500" spc="-75" dirty="0">
                <a:solidFill>
                  <a:srgbClr val="1BB398"/>
                </a:solidFill>
                <a:latin typeface="Calibri"/>
                <a:cs typeface="Calibri"/>
              </a:rPr>
              <a:t> </a:t>
            </a:r>
            <a:r>
              <a:rPr sz="1500" spc="20" dirty="0">
                <a:solidFill>
                  <a:srgbClr val="1BB398"/>
                </a:solidFill>
                <a:latin typeface="Calibri"/>
                <a:cs typeface="Calibri"/>
              </a:rPr>
              <a:t>Consolidation</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spc="5" dirty="0">
                <a:solidFill>
                  <a:srgbClr val="1BB398"/>
                </a:solidFill>
                <a:latin typeface="Calibri"/>
                <a:cs typeface="Calibri"/>
              </a:rPr>
              <a:t>Debugging</a:t>
            </a:r>
            <a:r>
              <a:rPr sz="1500" spc="-75" dirty="0">
                <a:solidFill>
                  <a:srgbClr val="1BB398"/>
                </a:solidFill>
                <a:latin typeface="Calibri"/>
                <a:cs typeface="Calibri"/>
              </a:rPr>
              <a:t> </a:t>
            </a:r>
            <a:r>
              <a:rPr sz="1500" spc="15" dirty="0">
                <a:solidFill>
                  <a:srgbClr val="1BB398"/>
                </a:solidFill>
                <a:latin typeface="Calibri"/>
                <a:cs typeface="Calibri"/>
              </a:rPr>
              <a:t>Capabilities</a:t>
            </a:r>
            <a:endParaRPr sz="1500">
              <a:latin typeface="Calibri"/>
              <a:cs typeface="Calibri"/>
            </a:endParaRPr>
          </a:p>
          <a:p>
            <a:pPr marL="590550" indent="-281940">
              <a:lnSpc>
                <a:spcPct val="100000"/>
              </a:lnSpc>
              <a:spcBef>
                <a:spcPts val="600"/>
              </a:spcBef>
              <a:buFont typeface="Arial"/>
              <a:buChar char="•"/>
              <a:tabLst>
                <a:tab pos="590550" algn="l"/>
                <a:tab pos="591185" algn="l"/>
              </a:tabLst>
            </a:pPr>
            <a:r>
              <a:rPr sz="1500" dirty="0">
                <a:solidFill>
                  <a:srgbClr val="1BB398"/>
                </a:solidFill>
                <a:latin typeface="Calibri"/>
                <a:cs typeface="Calibri"/>
              </a:rPr>
              <a:t>Multi-tenancy</a:t>
            </a:r>
            <a:endParaRPr sz="15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69637" y="4175642"/>
            <a:ext cx="9759043" cy="746522"/>
          </a:xfrm>
        </p:spPr>
        <p:txBody>
          <a:bodyPr rtlCol="0">
            <a:noAutofit/>
          </a:bodyPr>
          <a:lstStyle/>
          <a:p>
            <a:pPr>
              <a:defRPr/>
            </a:pPr>
            <a:r>
              <a:rPr lang="en-US" sz="5280" b="1" dirty="0" err="1">
                <a:solidFill>
                  <a:schemeClr val="accent6">
                    <a:lumMod val="75000"/>
                  </a:schemeClr>
                </a:solidFill>
                <a:latin typeface="Source Sans Pro ExtraLight"/>
                <a:cs typeface="Source Sans Pro ExtraLight"/>
              </a:rPr>
              <a:t>Docker</a:t>
            </a:r>
            <a:endParaRPr lang="en-US" sz="5280" b="1" dirty="0">
              <a:solidFill>
                <a:schemeClr val="accent6">
                  <a:lumMod val="75000"/>
                </a:schemeClr>
              </a:solidFill>
              <a:latin typeface="Source Sans Pro ExtraLight"/>
              <a:cs typeface="Source Sans Pro ExtraLight"/>
            </a:endParaRPr>
          </a:p>
        </p:txBody>
      </p:sp>
      <p:sp>
        <p:nvSpPr>
          <p:cNvPr id="13316" name="Subtitle 8"/>
          <p:cNvSpPr>
            <a:spLocks noGrp="1"/>
          </p:cNvSpPr>
          <p:nvPr>
            <p:ph type="subTitle" idx="1"/>
          </p:nvPr>
        </p:nvSpPr>
        <p:spPr>
          <a:xfrm>
            <a:off x="1560648" y="4802982"/>
            <a:ext cx="8368030" cy="553999"/>
          </a:xfrm>
        </p:spPr>
        <p:txBody>
          <a:bodyPr>
            <a:normAutofit/>
          </a:bodyPr>
          <a:lstStyle/>
          <a:p>
            <a:pPr algn="r" eaLnBrk="1" hangingPunct="1"/>
            <a:r>
              <a:rPr lang="en-US" sz="2800" b="1" dirty="0">
                <a:solidFill>
                  <a:srgbClr val="FFE784"/>
                </a:solidFill>
                <a:latin typeface="Yanone Kaffeesatz Regular" charset="0"/>
                <a:ea typeface="Yanone Kaffeesatz Regular" charset="0"/>
                <a:cs typeface="Yanone Kaffeesatz Regular" charset="0"/>
              </a:rPr>
              <a:t>Containers Vs. Virtual Machines</a:t>
            </a:r>
          </a:p>
        </p:txBody>
      </p:sp>
    </p:spTree>
    <p:extLst>
      <p:ext uri="{BB962C8B-B14F-4D97-AF65-F5344CB8AC3E}">
        <p14:creationId xmlns:p14="http://schemas.microsoft.com/office/powerpoint/2010/main" val="3358104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07038" y="1092638"/>
            <a:ext cx="6102469" cy="701731"/>
          </a:xfrm>
          <a:prstGeom prst="rect">
            <a:avLst/>
          </a:prstGeom>
          <a:noFill/>
        </p:spPr>
        <p:txBody>
          <a:bodyPr wrap="square">
            <a:spAutoFit/>
          </a:bodyPr>
          <a:lstStyle/>
          <a:p>
            <a:pPr algn="r">
              <a:defRPr/>
            </a:pPr>
            <a:r>
              <a:rPr lang="en-US" sz="3960" dirty="0">
                <a:solidFill>
                  <a:schemeClr val="accent6">
                    <a:lumMod val="60000"/>
                    <a:lumOff val="40000"/>
                  </a:schemeClr>
                </a:solidFill>
                <a:latin typeface="Source Sans Pro ExtraLight"/>
                <a:ea typeface="ＭＳ Ｐゴシック" charset="0"/>
                <a:cs typeface="Source Sans Pro ExtraLight"/>
              </a:rPr>
              <a:t>Containers Vs. VMs?</a:t>
            </a:r>
          </a:p>
        </p:txBody>
      </p:sp>
      <p:sp>
        <p:nvSpPr>
          <p:cNvPr id="10" name="TextBox 9"/>
          <p:cNvSpPr txBox="1"/>
          <p:nvPr/>
        </p:nvSpPr>
        <p:spPr>
          <a:xfrm flipH="1">
            <a:off x="1117601" y="2101096"/>
            <a:ext cx="8112578" cy="2191369"/>
          </a:xfrm>
          <a:prstGeom prst="rect">
            <a:avLst/>
          </a:prstGeom>
          <a:noFill/>
        </p:spPr>
        <p:txBody>
          <a:bodyPr wrap="square" rtlCol="0">
            <a:spAutoFit/>
          </a:bodyPr>
          <a:lstStyle/>
          <a:p>
            <a:endParaRPr lang="en-US" sz="1760" dirty="0"/>
          </a:p>
          <a:p>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p:txBody>
      </p:sp>
      <p:sp>
        <p:nvSpPr>
          <p:cNvPr id="7" name="TextBox 6"/>
          <p:cNvSpPr txBox="1"/>
          <p:nvPr/>
        </p:nvSpPr>
        <p:spPr>
          <a:xfrm>
            <a:off x="542796" y="1952425"/>
            <a:ext cx="9044136" cy="3416320"/>
          </a:xfrm>
          <a:prstGeom prst="rect">
            <a:avLst/>
          </a:prstGeom>
          <a:noFill/>
        </p:spPr>
        <p:txBody>
          <a:bodyPr wrap="square" rtlCol="0">
            <a:spAutoFit/>
          </a:bodyPr>
          <a:lstStyle/>
          <a:p>
            <a:r>
              <a:rPr lang="en-US" dirty="0"/>
              <a:t>What is a Virtual Machine?</a:t>
            </a:r>
          </a:p>
          <a:p>
            <a:endParaRPr lang="en-US" dirty="0"/>
          </a:p>
          <a:p>
            <a:r>
              <a:rPr lang="en-US" dirty="0"/>
              <a:t>	In basic terms, a virtual machine (often referred to as a “VM” for short), is</a:t>
            </a:r>
          </a:p>
          <a:p>
            <a:r>
              <a:rPr lang="en-US" dirty="0"/>
              <a:t>	an emulation of a specific computer system type. They operate based on the</a:t>
            </a:r>
          </a:p>
          <a:p>
            <a:r>
              <a:rPr lang="en-US" dirty="0"/>
              <a:t>	architecture and functions of that real computer and its implementation</a:t>
            </a:r>
          </a:p>
          <a:p>
            <a:r>
              <a:rPr lang="en-US" dirty="0"/>
              <a:t>	can involve specialized hardware, software or both.</a:t>
            </a:r>
          </a:p>
          <a:p>
            <a:endParaRPr lang="en-US" dirty="0"/>
          </a:p>
          <a:p>
            <a:r>
              <a:rPr lang="en-US" dirty="0"/>
              <a:t>	When you think of a virtual machine, you probably think of </a:t>
            </a:r>
            <a:r>
              <a:rPr lang="en-US" dirty="0" err="1"/>
              <a:t>VMWare</a:t>
            </a:r>
            <a:r>
              <a:rPr lang="en-US" dirty="0"/>
              <a:t>, Citrix </a:t>
            </a:r>
          </a:p>
          <a:p>
            <a:r>
              <a:rPr lang="en-US" dirty="0"/>
              <a:t>	and/or </a:t>
            </a:r>
            <a:r>
              <a:rPr lang="en-US" dirty="0" err="1"/>
              <a:t>VirtualBox</a:t>
            </a:r>
            <a:r>
              <a:rPr lang="en-US" dirty="0"/>
              <a:t>. Virtualization software allows you to set up one operating</a:t>
            </a:r>
          </a:p>
          <a:p>
            <a:r>
              <a:rPr lang="en-US" dirty="0"/>
              <a:t>	system within another. Although they both share the same physical hardware,</a:t>
            </a:r>
          </a:p>
          <a:p>
            <a:r>
              <a:rPr lang="en-US" dirty="0"/>
              <a:t>	the virtual machine is isolated from that hardware and has to communicate</a:t>
            </a:r>
          </a:p>
          <a:p>
            <a:r>
              <a:rPr lang="en-US" dirty="0"/>
              <a:t>	with it through something called a Hypervisor.</a:t>
            </a:r>
          </a:p>
        </p:txBody>
      </p:sp>
    </p:spTree>
    <p:extLst>
      <p:ext uri="{BB962C8B-B14F-4D97-AF65-F5344CB8AC3E}">
        <p14:creationId xmlns:p14="http://schemas.microsoft.com/office/powerpoint/2010/main" val="32121785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07038" y="1092638"/>
            <a:ext cx="6102469" cy="701731"/>
          </a:xfrm>
          <a:prstGeom prst="rect">
            <a:avLst/>
          </a:prstGeom>
          <a:noFill/>
        </p:spPr>
        <p:txBody>
          <a:bodyPr wrap="square">
            <a:spAutoFit/>
          </a:bodyPr>
          <a:lstStyle/>
          <a:p>
            <a:pPr algn="r">
              <a:defRPr/>
            </a:pPr>
            <a:r>
              <a:rPr lang="en-US" sz="3960" dirty="0">
                <a:solidFill>
                  <a:schemeClr val="accent6">
                    <a:lumMod val="60000"/>
                    <a:lumOff val="40000"/>
                  </a:schemeClr>
                </a:solidFill>
                <a:latin typeface="Source Sans Pro ExtraLight"/>
                <a:ea typeface="ＭＳ Ｐゴシック" charset="0"/>
                <a:cs typeface="Source Sans Pro ExtraLight"/>
              </a:rPr>
              <a:t>Containers Vs. VMs?</a:t>
            </a:r>
          </a:p>
        </p:txBody>
      </p:sp>
      <p:sp>
        <p:nvSpPr>
          <p:cNvPr id="10" name="TextBox 9"/>
          <p:cNvSpPr txBox="1"/>
          <p:nvPr/>
        </p:nvSpPr>
        <p:spPr>
          <a:xfrm flipH="1">
            <a:off x="1117601" y="2101096"/>
            <a:ext cx="8112578" cy="2191369"/>
          </a:xfrm>
          <a:prstGeom prst="rect">
            <a:avLst/>
          </a:prstGeom>
          <a:noFill/>
        </p:spPr>
        <p:txBody>
          <a:bodyPr wrap="square" rtlCol="0">
            <a:spAutoFit/>
          </a:bodyPr>
          <a:lstStyle/>
          <a:p>
            <a:endParaRPr lang="en-US" sz="1760" dirty="0"/>
          </a:p>
          <a:p>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a:p>
            <a:pPr>
              <a:buFont typeface="Wingdings" charset="2"/>
              <a:buChar char="ü"/>
            </a:pPr>
            <a:endParaRPr lang="en-US" sz="1980" dirty="0"/>
          </a:p>
        </p:txBody>
      </p:sp>
      <p:sp>
        <p:nvSpPr>
          <p:cNvPr id="7" name="TextBox 6"/>
          <p:cNvSpPr txBox="1"/>
          <p:nvPr/>
        </p:nvSpPr>
        <p:spPr>
          <a:xfrm>
            <a:off x="542796" y="1952426"/>
            <a:ext cx="9044136" cy="3139321"/>
          </a:xfrm>
          <a:prstGeom prst="rect">
            <a:avLst/>
          </a:prstGeom>
          <a:noFill/>
        </p:spPr>
        <p:txBody>
          <a:bodyPr wrap="square" rtlCol="0">
            <a:spAutoFit/>
          </a:bodyPr>
          <a:lstStyle/>
          <a:p>
            <a:r>
              <a:rPr lang="en-US" dirty="0"/>
              <a:t>What is a Container?</a:t>
            </a:r>
          </a:p>
          <a:p>
            <a:endParaRPr lang="en-US" dirty="0"/>
          </a:p>
          <a:p>
            <a:r>
              <a:rPr lang="en-US" dirty="0"/>
              <a:t>	A container is exactly what you might expect it to be based on the general</a:t>
            </a:r>
          </a:p>
          <a:p>
            <a:r>
              <a:rPr lang="en-US" dirty="0"/>
              <a:t>	definition of the word. It is an entirely isolated set of packages, libraries and/or</a:t>
            </a:r>
          </a:p>
          <a:p>
            <a:r>
              <a:rPr lang="en-US" dirty="0"/>
              <a:t>	applications that are completely independent from its surroundings.</a:t>
            </a:r>
          </a:p>
          <a:p>
            <a:endParaRPr lang="en-US" dirty="0"/>
          </a:p>
          <a:p>
            <a:r>
              <a:rPr lang="en-US" dirty="0"/>
              <a:t>	In the simplest example, you place your leftovers in a plastic container and then</a:t>
            </a:r>
          </a:p>
          <a:p>
            <a:r>
              <a:rPr lang="en-US" dirty="0"/>
              <a:t>	set it on the table. Although the table lends the platform on which the</a:t>
            </a:r>
          </a:p>
          <a:p>
            <a:r>
              <a:rPr lang="en-US" dirty="0"/>
              <a:t>	leftovers are resting upon, they are independent of the table itself. What you </a:t>
            </a:r>
          </a:p>
          <a:p>
            <a:r>
              <a:rPr lang="en-US" dirty="0"/>
              <a:t>	do to one does not necessarily affect the other (although in certain instances it</a:t>
            </a:r>
          </a:p>
          <a:p>
            <a:r>
              <a:rPr lang="en-US" dirty="0"/>
              <a:t>	can).</a:t>
            </a:r>
          </a:p>
        </p:txBody>
      </p:sp>
    </p:spTree>
    <p:extLst>
      <p:ext uri="{BB962C8B-B14F-4D97-AF65-F5344CB8AC3E}">
        <p14:creationId xmlns:p14="http://schemas.microsoft.com/office/powerpoint/2010/main" val="2091298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TotalTime>
  <Words>1231</Words>
  <Application>Microsoft Office PowerPoint</Application>
  <PresentationFormat>Custom</PresentationFormat>
  <Paragraphs>428</Paragraphs>
  <Slides>36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ＭＳ Ｐゴシック</vt:lpstr>
      <vt:lpstr>ＭＳ Ｐゴシック</vt:lpstr>
      <vt:lpstr>Arial</vt:lpstr>
      <vt:lpstr>Calibri</vt:lpstr>
      <vt:lpstr>DejaVu Sans Mono</vt:lpstr>
      <vt:lpstr>Source Sans Pro ExtraLight</vt:lpstr>
      <vt:lpstr>Source Sans Pro Semibold</vt:lpstr>
      <vt:lpstr>Trebuchet MS</vt:lpstr>
      <vt:lpstr>Verdana</vt:lpstr>
      <vt:lpstr>Wingdings</vt:lpstr>
      <vt:lpstr>Wingdings 3</vt:lpstr>
      <vt:lpstr>Yanone Kaffeesatz Regular</vt:lpstr>
      <vt:lpstr>Facet</vt:lpstr>
      <vt:lpstr>Docker Deep Dive</vt:lpstr>
      <vt:lpstr>What is Docker?</vt:lpstr>
      <vt:lpstr>The Company</vt:lpstr>
      <vt:lpstr>The Runtime and Orchestration Engine</vt:lpstr>
      <vt:lpstr>The Open-Source Project</vt:lpstr>
      <vt:lpstr>Why Use Docker?</vt:lpstr>
      <vt:lpstr>Docker</vt:lpstr>
      <vt:lpstr>PowerPoint Presentation</vt:lpstr>
      <vt:lpstr>PowerPoint Presentation</vt:lpstr>
      <vt:lpstr>PowerPoint Presentation</vt:lpstr>
      <vt:lpstr>PowerPoint Presentation</vt:lpstr>
      <vt:lpstr>Docker Deep Dive</vt:lpstr>
      <vt:lpstr>What are Docker Images?</vt:lpstr>
      <vt:lpstr>Docker Images and Layers</vt:lpstr>
      <vt:lpstr>Docker Images and Layers (cont.)</vt:lpstr>
      <vt:lpstr>Container and Layers</vt:lpstr>
      <vt:lpstr>Container and Layers (cont.)</vt:lpstr>
      <vt:lpstr>Containers</vt:lpstr>
      <vt:lpstr>Docker Deep Dive</vt:lpstr>
      <vt:lpstr>Architecture Overview</vt:lpstr>
      <vt:lpstr>Architecture Overview (cont.)</vt:lpstr>
      <vt:lpstr>Architecture Overview (cont.)</vt:lpstr>
      <vt:lpstr>Architecture Overview (cont.)</vt:lpstr>
      <vt:lpstr>Architecture Overview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Deep Dive</dc:title>
  <dc:creator>Singh, Rahul (Cognizant)</dc:creator>
  <cp:lastModifiedBy>Rahul</cp:lastModifiedBy>
  <cp:revision>5</cp:revision>
  <dcterms:created xsi:type="dcterms:W3CDTF">2019-07-02T11:23:13Z</dcterms:created>
  <dcterms:modified xsi:type="dcterms:W3CDTF">2019-07-02T14:56:51Z</dcterms:modified>
</cp:coreProperties>
</file>